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media/image4.jpg" ContentType="image/png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71" r:id="rId3"/>
    <p:sldId id="261" r:id="rId4"/>
    <p:sldId id="274" r:id="rId5"/>
    <p:sldId id="272" r:id="rId6"/>
    <p:sldId id="269" r:id="rId7"/>
    <p:sldId id="275" r:id="rId8"/>
    <p:sldId id="273" r:id="rId9"/>
    <p:sldId id="277" r:id="rId10"/>
    <p:sldId id="260" r:id="rId11"/>
  </p:sldIdLst>
  <p:sldSz cx="12192000" cy="6858000"/>
  <p:notesSz cx="6858000" cy="9144000"/>
  <p:embeddedFontLst>
    <p:embeddedFont>
      <p:font typeface="Open Sans" panose="020B0606030504020204" pitchFamily="34" charset="0"/>
      <p:regular r:id="rId13"/>
      <p:bold r:id="rId14"/>
      <p:italic r:id="rId15"/>
      <p:boldItalic r:id="rId1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2" pos="347" userDrawn="1">
          <p15:clr>
            <a:srgbClr val="000000"/>
          </p15:clr>
        </p15:guide>
        <p15:guide id="3" orient="horz" pos="1344" userDrawn="1">
          <p15:clr>
            <a:srgbClr val="A4A3A4"/>
          </p15:clr>
        </p15:guide>
        <p15:guide id="4" orient="horz" pos="98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25" roundtripDataSignature="AMtx7mg2fLzW2NWhC2ejww7VA5lENbgL/Q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3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65CAB"/>
    <a:srgbClr val="0046A2"/>
    <a:srgbClr val="D1D1D1"/>
    <a:srgbClr val="F1BE29"/>
    <a:srgbClr val="7BC6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3204" autoAdjust="0"/>
  </p:normalViewPr>
  <p:slideViewPr>
    <p:cSldViewPr snapToGrid="0">
      <p:cViewPr>
        <p:scale>
          <a:sx n="100" d="100"/>
          <a:sy n="100" d="100"/>
        </p:scale>
        <p:origin x="72" y="72"/>
      </p:cViewPr>
      <p:guideLst>
        <p:guide pos="347"/>
        <p:guide orient="horz" pos="1344"/>
        <p:guide orient="horz" pos="98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5" Type="http://customschemas.google.com/relationships/presentationmetadata" Target="meta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Титульный слайд" userDrawn="1">
  <p:cSld name="TITLE">
    <p:bg>
      <p:bgRef idx="1001">
        <a:schemeClr val="bg1"/>
      </p:bgRef>
    </p:bg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88;p1">
            <a:extLst>
              <a:ext uri="{FF2B5EF4-FFF2-40B4-BE49-F238E27FC236}">
                <a16:creationId xmlns:a16="http://schemas.microsoft.com/office/drawing/2014/main" id="{2D925FD8-DECC-4CD6-B8C0-B1ADCC5FA20A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t="16270" b="8845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B0283559-7C69-4037-A5DE-025458FA127C}"/>
              </a:ext>
            </a:extLst>
          </p:cNvPr>
          <p:cNvGrpSpPr/>
          <p:nvPr userDrawn="1"/>
        </p:nvGrpSpPr>
        <p:grpSpPr>
          <a:xfrm>
            <a:off x="694478" y="633067"/>
            <a:ext cx="9502816" cy="4706741"/>
            <a:chOff x="694478" y="633067"/>
            <a:chExt cx="9502816" cy="4706741"/>
          </a:xfrm>
        </p:grpSpPr>
        <p:pic>
          <p:nvPicPr>
            <p:cNvPr id="9" name="Google Shape;13;p5">
              <a:extLst>
                <a:ext uri="{FF2B5EF4-FFF2-40B4-BE49-F238E27FC236}">
                  <a16:creationId xmlns:a16="http://schemas.microsoft.com/office/drawing/2014/main" id="{2F2230A9-DF50-482B-98EE-86D3A472B57F}"/>
                </a:ext>
              </a:extLst>
            </p:cNvPr>
            <p:cNvPicPr preferRelativeResize="0"/>
            <p:nvPr userDrawn="1"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94481" y="633067"/>
              <a:ext cx="9502813" cy="470674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" name="Прямоугольник 9">
              <a:extLst>
                <a:ext uri="{FF2B5EF4-FFF2-40B4-BE49-F238E27FC236}">
                  <a16:creationId xmlns:a16="http://schemas.microsoft.com/office/drawing/2014/main" id="{8967D30A-87B4-4421-A52A-46DC79DD78AC}"/>
                </a:ext>
              </a:extLst>
            </p:cNvPr>
            <p:cNvSpPr/>
            <p:nvPr userDrawn="1"/>
          </p:nvSpPr>
          <p:spPr>
            <a:xfrm>
              <a:off x="694478" y="5306991"/>
              <a:ext cx="9502813" cy="28800"/>
            </a:xfrm>
            <a:prstGeom prst="rect">
              <a:avLst/>
            </a:prstGeom>
            <a:solidFill>
              <a:srgbClr val="E6E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20BDE73-1EE8-4C18-91ED-1CD26511FE5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157539" y="611835"/>
            <a:ext cx="2361600" cy="721959"/>
          </a:xfrm>
          <a:prstGeom prst="rect">
            <a:avLst/>
          </a:prstGeom>
        </p:spPr>
      </p:pic>
      <p:sp>
        <p:nvSpPr>
          <p:cNvPr id="4" name="Google Shape;11;p5">
            <a:extLst>
              <a:ext uri="{FF2B5EF4-FFF2-40B4-BE49-F238E27FC236}">
                <a16:creationId xmlns:a16="http://schemas.microsoft.com/office/drawing/2014/main" id="{E3BFA7FB-261D-418C-AB36-0AE52A4CC41D}"/>
              </a:ext>
            </a:extLst>
          </p:cNvPr>
          <p:cNvSpPr txBox="1">
            <a:spLocks noGrp="1"/>
          </p:cNvSpPr>
          <p:nvPr>
            <p:ph type="ctrTitle" hasCustomPrompt="1"/>
          </p:nvPr>
        </p:nvSpPr>
        <p:spPr>
          <a:xfrm>
            <a:off x="1078287" y="831273"/>
            <a:ext cx="9119010" cy="34166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Open Sans"/>
              <a:buNone/>
              <a:defRPr sz="4400" b="0">
                <a:solidFill>
                  <a:schemeClr val="lt1"/>
                </a:solidFill>
                <a:latin typeface="+mj-lt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ru-RU" dirty="0"/>
              <a:t>Заголовок слайда</a:t>
            </a:r>
            <a:endParaRPr dirty="0"/>
          </a:p>
        </p:txBody>
      </p:sp>
      <p:sp>
        <p:nvSpPr>
          <p:cNvPr id="5" name="Google Shape;12;p5">
            <a:extLst>
              <a:ext uri="{FF2B5EF4-FFF2-40B4-BE49-F238E27FC236}">
                <a16:creationId xmlns:a16="http://schemas.microsoft.com/office/drawing/2014/main" id="{84D6A78E-BD41-4E16-8DD7-8CD3958FF54B}"/>
              </a:ext>
            </a:extLst>
          </p:cNvPr>
          <p:cNvSpPr txBox="1">
            <a:spLocks noGrp="1"/>
          </p:cNvSpPr>
          <p:nvPr>
            <p:ph type="subTitle" idx="1" hasCustomPrompt="1"/>
          </p:nvPr>
        </p:nvSpPr>
        <p:spPr>
          <a:xfrm>
            <a:off x="1078286" y="4363657"/>
            <a:ext cx="9119010" cy="968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800"/>
              <a:buNone/>
              <a:defRPr sz="2800">
                <a:solidFill>
                  <a:schemeClr val="lt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  <a:sym typeface="Open Sans"/>
              </a:defRPr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 sz="1350"/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r>
              <a:rPr lang="ru-RU" dirty="0"/>
              <a:t>Подзаголовок слайда</a:t>
            </a:r>
            <a:endParaRPr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, подзаголовок и объект" userDrawn="1">
  <p:cSld name="Заголовок, подзаголовок и объект">
    <p:bg>
      <p:bgRef idx="1001">
        <a:schemeClr val="bg1"/>
      </p:bgRef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"/>
          <p:cNvSpPr txBox="1">
            <a:spLocks noGrp="1"/>
          </p:cNvSpPr>
          <p:nvPr>
            <p:ph type="body" idx="1" hasCustomPrompt="1"/>
          </p:nvPr>
        </p:nvSpPr>
        <p:spPr>
          <a:xfrm>
            <a:off x="558782" y="1778092"/>
            <a:ext cx="11196533" cy="44732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▪"/>
              <a:defRPr sz="2300"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355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30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30" name="Google Shape;30;p8"/>
          <p:cNvSpPr txBox="1">
            <a:spLocks noGrp="1"/>
          </p:cNvSpPr>
          <p:nvPr>
            <p:ph type="body" idx="2" hasCustomPrompt="1"/>
          </p:nvPr>
        </p:nvSpPr>
        <p:spPr>
          <a:xfrm>
            <a:off x="558782" y="1185979"/>
            <a:ext cx="11196533" cy="584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3200"/>
              <a:buNone/>
              <a:defRPr sz="2700">
                <a:solidFill>
                  <a:srgbClr val="F1BE29"/>
                </a:solidFill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2000"/>
              <a:buNone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ru-RU" dirty="0"/>
              <a:t>Текст слайда</a:t>
            </a:r>
          </a:p>
          <a:p>
            <a:endParaRPr dirty="0"/>
          </a:p>
        </p:txBody>
      </p:sp>
      <p:sp>
        <p:nvSpPr>
          <p:cNvPr id="6" name="Google Shape;83;p17">
            <a:extLst>
              <a:ext uri="{FF2B5EF4-FFF2-40B4-BE49-F238E27FC236}">
                <a16:creationId xmlns:a16="http://schemas.microsoft.com/office/drawing/2014/main" id="{464BD804-D61C-41D4-836A-3F0D5620725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одзаголовок и Сравнение" userDrawn="1">
  <p:cSld name="Подзаголовок и Сравнение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83;p17">
            <a:extLst>
              <a:ext uri="{FF2B5EF4-FFF2-40B4-BE49-F238E27FC236}">
                <a16:creationId xmlns:a16="http://schemas.microsoft.com/office/drawing/2014/main" id="{A3BCCEBD-8EA8-458F-9BC3-430C03DA2D8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73628" y="6434051"/>
            <a:ext cx="632459" cy="275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dirty="0"/>
          </a:p>
        </p:txBody>
      </p:sp>
      <p:sp>
        <p:nvSpPr>
          <p:cNvPr id="8" name="Google Shape;47;p11">
            <a:extLst>
              <a:ext uri="{FF2B5EF4-FFF2-40B4-BE49-F238E27FC236}">
                <a16:creationId xmlns:a16="http://schemas.microsoft.com/office/drawing/2014/main" id="{BE73FDE2-AD6D-4536-979A-DFD5A5A120FB}"/>
              </a:ext>
            </a:extLst>
          </p:cNvPr>
          <p:cNvSpPr txBox="1">
            <a:spLocks noGrp="1"/>
          </p:cNvSpPr>
          <p:nvPr>
            <p:ph type="body" idx="13" hasCustomPrompt="1"/>
          </p:nvPr>
        </p:nvSpPr>
        <p:spPr>
          <a:xfrm>
            <a:off x="558781" y="1770664"/>
            <a:ext cx="5508000" cy="4507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76200" lvl="0" indent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300"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355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30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9" name="Google Shape;48;p11">
            <a:extLst>
              <a:ext uri="{FF2B5EF4-FFF2-40B4-BE49-F238E27FC236}">
                <a16:creationId xmlns:a16="http://schemas.microsoft.com/office/drawing/2014/main" id="{CDC7DB9F-D126-4C0F-900F-3ED455B7D4B6}"/>
              </a:ext>
            </a:extLst>
          </p:cNvPr>
          <p:cNvSpPr txBox="1">
            <a:spLocks noGrp="1"/>
          </p:cNvSpPr>
          <p:nvPr>
            <p:ph type="body" idx="2" hasCustomPrompt="1"/>
          </p:nvPr>
        </p:nvSpPr>
        <p:spPr>
          <a:xfrm>
            <a:off x="6241899" y="1770664"/>
            <a:ext cx="5508000" cy="4507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76200" lvl="0" indent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300"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355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30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6" name="Google Shape;30;p8">
            <a:extLst>
              <a:ext uri="{FF2B5EF4-FFF2-40B4-BE49-F238E27FC236}">
                <a16:creationId xmlns:a16="http://schemas.microsoft.com/office/drawing/2014/main" id="{0A0C615F-D144-44C1-91C6-0FB98026FAD0}"/>
              </a:ext>
            </a:extLst>
          </p:cNvPr>
          <p:cNvSpPr txBox="1">
            <a:spLocks noGrp="1"/>
          </p:cNvSpPr>
          <p:nvPr>
            <p:ph type="body" idx="14" hasCustomPrompt="1"/>
          </p:nvPr>
        </p:nvSpPr>
        <p:spPr>
          <a:xfrm>
            <a:off x="558782" y="1185979"/>
            <a:ext cx="11196533" cy="584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3200"/>
              <a:buNone/>
              <a:defRPr sz="2700">
                <a:solidFill>
                  <a:srgbClr val="F1BE29"/>
                </a:solidFill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2000"/>
              <a:buNone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ru-RU" dirty="0"/>
              <a:t>Подзаголовок слайда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олько заголовок" userDrawn="1">
  <p:cSld name="TITLE_ONLY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83;p17">
            <a:extLst>
              <a:ext uri="{FF2B5EF4-FFF2-40B4-BE49-F238E27FC236}">
                <a16:creationId xmlns:a16="http://schemas.microsoft.com/office/drawing/2014/main" id="{3C33CCE7-3AA5-4E4A-9FB4-1EE49FE9D89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 type="blank">
  <p:cSld name="BLANK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83;p17">
            <a:extLst>
              <a:ext uri="{FF2B5EF4-FFF2-40B4-BE49-F238E27FC236}">
                <a16:creationId xmlns:a16="http://schemas.microsoft.com/office/drawing/2014/main" id="{0CA1A5D0-6F6B-4B83-84EB-024B06E2BB7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, текст и объект" userDrawn="1">
  <p:cSld name="Заголовок, текст и объект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>
            <a:spLocks noGrp="1"/>
          </p:cNvSpPr>
          <p:nvPr>
            <p:ph type="body" idx="1" hasCustomPrompt="1"/>
          </p:nvPr>
        </p:nvSpPr>
        <p:spPr>
          <a:xfrm>
            <a:off x="5183187" y="1301263"/>
            <a:ext cx="6735185" cy="4908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▪"/>
              <a:defRPr sz="2300"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3619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100"/>
              <a:buChar char="▪"/>
              <a:defRPr sz="2100"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▪"/>
              <a:defRPr sz="1800"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▪"/>
              <a:defRPr sz="1500"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▪"/>
              <a:defRPr sz="1500"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82" name="Google Shape;82;p17"/>
          <p:cNvSpPr txBox="1">
            <a:spLocks noGrp="1"/>
          </p:cNvSpPr>
          <p:nvPr>
            <p:ph type="body" idx="2" hasCustomPrompt="1"/>
          </p:nvPr>
        </p:nvSpPr>
        <p:spPr>
          <a:xfrm>
            <a:off x="273628" y="1301263"/>
            <a:ext cx="4784147" cy="4908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▪"/>
              <a:defRPr sz="2300"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83" name="Google Shape;83;p17"/>
          <p:cNvSpPr txBox="1"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бъект с подписью" type="objTx">
  <p:cSld name="OBJECT_WITH_CAPTION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>
            <a:spLocks noGrp="1"/>
          </p:cNvSpPr>
          <p:nvPr>
            <p:ph type="title" hasCustomPrompt="1"/>
          </p:nvPr>
        </p:nvSpPr>
        <p:spPr>
          <a:xfrm>
            <a:off x="273628" y="1213658"/>
            <a:ext cx="4702029" cy="843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Open Sans"/>
              <a:buNone/>
              <a:defRPr sz="2700">
                <a:latin typeface="ALS Sector Bold" pitchFamily="2" charset="0"/>
                <a:ea typeface="Open Sans"/>
                <a:cs typeface="ALS Sector Bold" pitchFamily="2" charset="0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ru-RU" sz="2700" dirty="0"/>
              <a:t>Заголовок слайда</a:t>
            </a:r>
            <a:endParaRPr dirty="0"/>
          </a:p>
        </p:txBody>
      </p:sp>
      <p:sp>
        <p:nvSpPr>
          <p:cNvPr id="76" name="Google Shape;76;p16"/>
          <p:cNvSpPr txBox="1">
            <a:spLocks noGrp="1"/>
          </p:cNvSpPr>
          <p:nvPr>
            <p:ph type="body" idx="1" hasCustomPrompt="1"/>
          </p:nvPr>
        </p:nvSpPr>
        <p:spPr>
          <a:xfrm>
            <a:off x="5183187" y="311727"/>
            <a:ext cx="6735185" cy="55493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▪"/>
              <a:defRPr sz="2700">
                <a:latin typeface="ALS Sector Regular" panose="02000000000000000000" pitchFamily="2" charset="0"/>
                <a:cs typeface="ALS Sector Regular" panose="02000000000000000000" pitchFamily="2" charset="0"/>
              </a:defRPr>
            </a:lvl1pPr>
            <a:lvl2pPr marL="914400" lvl="1" indent="-3619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100"/>
              <a:buChar char="▪"/>
              <a:defRPr sz="2100"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▪"/>
              <a:defRPr sz="1800"/>
            </a:lvl3pPr>
            <a:lvl4pPr marL="1828800" lvl="3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▪"/>
              <a:defRPr sz="1500"/>
            </a:lvl4pPr>
            <a:lvl5pPr marL="2286000" lvl="4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▪"/>
              <a:defRPr sz="1500"/>
            </a:lvl5pPr>
            <a:lvl6pPr marL="2743200" lvl="5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77" name="Google Shape;77;p16"/>
          <p:cNvSpPr txBox="1">
            <a:spLocks noGrp="1"/>
          </p:cNvSpPr>
          <p:nvPr>
            <p:ph type="body" idx="2" hasCustomPrompt="1"/>
          </p:nvPr>
        </p:nvSpPr>
        <p:spPr>
          <a:xfrm>
            <a:off x="273628" y="2057400"/>
            <a:ext cx="4702029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▪"/>
              <a:defRPr sz="1300"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6" name="Google Shape;83;p17">
            <a:extLst>
              <a:ext uri="{FF2B5EF4-FFF2-40B4-BE49-F238E27FC236}">
                <a16:creationId xmlns:a16="http://schemas.microsoft.com/office/drawing/2014/main" id="{375ED264-9BE6-45D1-BEF5-3485B756C4E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исунок с подписью" type="picTx">
  <p:cSld name="PICTURE_WITH_CAPTION_TEXT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8"/>
          <p:cNvSpPr txBox="1">
            <a:spLocks noGrp="1"/>
          </p:cNvSpPr>
          <p:nvPr>
            <p:ph type="title" hasCustomPrompt="1"/>
          </p:nvPr>
        </p:nvSpPr>
        <p:spPr>
          <a:xfrm>
            <a:off x="322118" y="1197033"/>
            <a:ext cx="4449907" cy="8603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Open Sans"/>
              <a:buNone/>
              <a:defRPr sz="2700">
                <a:latin typeface="ALS Sector Bold" pitchFamily="2" charset="0"/>
                <a:ea typeface="Open Sans"/>
                <a:cs typeface="ALS Sector Bold" pitchFamily="2" charset="0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ru-RU" sz="2700" dirty="0"/>
              <a:t>Заголовок слайда</a:t>
            </a:r>
            <a:endParaRPr dirty="0"/>
          </a:p>
        </p:txBody>
      </p:sp>
      <p:sp>
        <p:nvSpPr>
          <p:cNvPr id="86" name="Google Shape;86;p18"/>
          <p:cNvSpPr>
            <a:spLocks noGrp="1"/>
          </p:cNvSpPr>
          <p:nvPr>
            <p:ph type="pic" idx="2" hasCustomPrompt="1"/>
          </p:nvPr>
        </p:nvSpPr>
        <p:spPr>
          <a:xfrm>
            <a:off x="5287096" y="238509"/>
            <a:ext cx="6582785" cy="5627304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29803"/>
              </a:srgbClr>
            </a:outerShdw>
          </a:effectLst>
        </p:spPr>
        <p:txBody>
          <a:bodyPr>
            <a:normAutofit/>
          </a:bodyPr>
          <a:lstStyle>
            <a:lvl1pPr>
              <a:defRPr sz="2300">
                <a:latin typeface="ALS Sector Regular" panose="02000000000000000000" pitchFamily="2" charset="0"/>
                <a:cs typeface="ALS Sector Regular" panose="02000000000000000000" pitchFamily="2" charset="0"/>
              </a:defRPr>
            </a:lvl1pPr>
          </a:lstStyle>
          <a:p>
            <a:r>
              <a:rPr lang="ru-RU" dirty="0"/>
              <a:t>Рисунок</a:t>
            </a:r>
          </a:p>
        </p:txBody>
      </p:sp>
      <p:sp>
        <p:nvSpPr>
          <p:cNvPr id="87" name="Google Shape;87;p18"/>
          <p:cNvSpPr txBox="1">
            <a:spLocks noGrp="1"/>
          </p:cNvSpPr>
          <p:nvPr>
            <p:ph type="body" idx="1" hasCustomPrompt="1"/>
          </p:nvPr>
        </p:nvSpPr>
        <p:spPr>
          <a:xfrm>
            <a:off x="322118" y="2057400"/>
            <a:ext cx="444990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76200" lvl="0" indent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None/>
              <a:defRPr sz="1300"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6" name="Google Shape;83;p17">
            <a:extLst>
              <a:ext uri="{FF2B5EF4-FFF2-40B4-BE49-F238E27FC236}">
                <a16:creationId xmlns:a16="http://schemas.microsoft.com/office/drawing/2014/main" id="{BB71C74F-A570-498D-A002-6D7C372C65B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крывающий слайд пустой" userDrawn="1">
  <p:cSld name="Закрывающий слайд пустой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88;p1">
            <a:extLst>
              <a:ext uri="{FF2B5EF4-FFF2-40B4-BE49-F238E27FC236}">
                <a16:creationId xmlns:a16="http://schemas.microsoft.com/office/drawing/2014/main" id="{12BBAE2F-1E25-4B32-9650-086D0CA2FEB3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t="16270" b="8845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B857A83-5237-42B9-BA8A-BF8F445C1D4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75410" y="2096584"/>
            <a:ext cx="1332000" cy="133200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DF32500-0827-4423-A3B8-9538CB7A7CD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278526" y="2042584"/>
            <a:ext cx="4710383" cy="144000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D5D1BD65-59E0-46AC-BC24-1B28D1FA30E4}"/>
              </a:ext>
            </a:extLst>
          </p:cNvPr>
          <p:cNvSpPr txBox="1"/>
          <p:nvPr userDrawn="1"/>
        </p:nvSpPr>
        <p:spPr>
          <a:xfrm>
            <a:off x="7849902" y="2522519"/>
            <a:ext cx="3048512" cy="480131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800" dirty="0">
                <a:solidFill>
                  <a:schemeClr val="bg1"/>
                </a:solidFill>
                <a:latin typeface="ALS Sector Bold" pitchFamily="2" charset="0"/>
                <a:ea typeface="Roboto Black" panose="02000000000000000000" pitchFamily="2" charset="0"/>
              </a:rPr>
              <a:t>do.bmstu.ru</a:t>
            </a:r>
            <a:endParaRPr lang="ru-RU" sz="2800" dirty="0">
              <a:solidFill>
                <a:schemeClr val="bg1"/>
              </a:solidFill>
              <a:latin typeface="ALS Sector Bold" pitchFamily="2" charset="0"/>
              <a:ea typeface="Roboto Black" panose="02000000000000000000" pitchFamily="2" charset="0"/>
            </a:endParaRPr>
          </a:p>
        </p:txBody>
      </p:sp>
      <p:sp>
        <p:nvSpPr>
          <p:cNvPr id="32" name="Прямоугольник 58">
            <a:extLst>
              <a:ext uri="{FF2B5EF4-FFF2-40B4-BE49-F238E27FC236}">
                <a16:creationId xmlns:a16="http://schemas.microsoft.com/office/drawing/2014/main" id="{046CF162-1BBC-4CF7-9474-D6A32C635F92}"/>
              </a:ext>
            </a:extLst>
          </p:cNvPr>
          <p:cNvSpPr/>
          <p:nvPr userDrawn="1"/>
        </p:nvSpPr>
        <p:spPr>
          <a:xfrm flipH="1">
            <a:off x="10711835" y="2096584"/>
            <a:ext cx="130790" cy="1332000"/>
          </a:xfrm>
          <a:custGeom>
            <a:avLst/>
            <a:gdLst>
              <a:gd name="connsiteX0" fmla="*/ 0 w 424732"/>
              <a:gd name="connsiteY0" fmla="*/ 0 h 424732"/>
              <a:gd name="connsiteX1" fmla="*/ 424732 w 424732"/>
              <a:gd name="connsiteY1" fmla="*/ 0 h 424732"/>
              <a:gd name="connsiteX2" fmla="*/ 424732 w 424732"/>
              <a:gd name="connsiteY2" fmla="*/ 424732 h 424732"/>
              <a:gd name="connsiteX3" fmla="*/ 0 w 424732"/>
              <a:gd name="connsiteY3" fmla="*/ 424732 h 424732"/>
              <a:gd name="connsiteX4" fmla="*/ 0 w 424732"/>
              <a:gd name="connsiteY4" fmla="*/ 0 h 424732"/>
              <a:gd name="connsiteX0" fmla="*/ 0 w 425450"/>
              <a:gd name="connsiteY0" fmla="*/ 0 h 424732"/>
              <a:gd name="connsiteX1" fmla="*/ 424732 w 425450"/>
              <a:gd name="connsiteY1" fmla="*/ 0 h 424732"/>
              <a:gd name="connsiteX2" fmla="*/ 425450 w 425450"/>
              <a:gd name="connsiteY2" fmla="*/ 238890 h 424732"/>
              <a:gd name="connsiteX3" fmla="*/ 424732 w 425450"/>
              <a:gd name="connsiteY3" fmla="*/ 424732 h 424732"/>
              <a:gd name="connsiteX4" fmla="*/ 0 w 425450"/>
              <a:gd name="connsiteY4" fmla="*/ 424732 h 424732"/>
              <a:gd name="connsiteX5" fmla="*/ 0 w 425450"/>
              <a:gd name="connsiteY5" fmla="*/ 0 h 424732"/>
              <a:gd name="connsiteX0" fmla="*/ 425450 w 516890"/>
              <a:gd name="connsiteY0" fmla="*/ 238890 h 424732"/>
              <a:gd name="connsiteX1" fmla="*/ 424732 w 516890"/>
              <a:gd name="connsiteY1" fmla="*/ 424732 h 424732"/>
              <a:gd name="connsiteX2" fmla="*/ 0 w 516890"/>
              <a:gd name="connsiteY2" fmla="*/ 424732 h 424732"/>
              <a:gd name="connsiteX3" fmla="*/ 0 w 516890"/>
              <a:gd name="connsiteY3" fmla="*/ 0 h 424732"/>
              <a:gd name="connsiteX4" fmla="*/ 424732 w 516890"/>
              <a:gd name="connsiteY4" fmla="*/ 0 h 424732"/>
              <a:gd name="connsiteX5" fmla="*/ 516890 w 516890"/>
              <a:gd name="connsiteY5" fmla="*/ 330330 h 424732"/>
              <a:gd name="connsiteX0" fmla="*/ 424732 w 516890"/>
              <a:gd name="connsiteY0" fmla="*/ 424732 h 424732"/>
              <a:gd name="connsiteX1" fmla="*/ 0 w 516890"/>
              <a:gd name="connsiteY1" fmla="*/ 424732 h 424732"/>
              <a:gd name="connsiteX2" fmla="*/ 0 w 516890"/>
              <a:gd name="connsiteY2" fmla="*/ 0 h 424732"/>
              <a:gd name="connsiteX3" fmla="*/ 424732 w 516890"/>
              <a:gd name="connsiteY3" fmla="*/ 0 h 424732"/>
              <a:gd name="connsiteX4" fmla="*/ 516890 w 516890"/>
              <a:gd name="connsiteY4" fmla="*/ 330330 h 424732"/>
              <a:gd name="connsiteX0" fmla="*/ 424732 w 424732"/>
              <a:gd name="connsiteY0" fmla="*/ 424732 h 424732"/>
              <a:gd name="connsiteX1" fmla="*/ 0 w 424732"/>
              <a:gd name="connsiteY1" fmla="*/ 424732 h 424732"/>
              <a:gd name="connsiteX2" fmla="*/ 0 w 424732"/>
              <a:gd name="connsiteY2" fmla="*/ 0 h 424732"/>
              <a:gd name="connsiteX3" fmla="*/ 424732 w 424732"/>
              <a:gd name="connsiteY3" fmla="*/ 0 h 424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4732" h="424732">
                <a:moveTo>
                  <a:pt x="424732" y="424732"/>
                </a:moveTo>
                <a:lnTo>
                  <a:pt x="0" y="424732"/>
                </a:lnTo>
                <a:lnTo>
                  <a:pt x="0" y="0"/>
                </a:lnTo>
                <a:lnTo>
                  <a:pt x="424732" y="0"/>
                </a:lnTo>
              </a:path>
            </a:pathLst>
          </a:cu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>
              <a:latin typeface="ALS Sector Regular" panose="02000000000000000000" pitchFamily="2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E8EEF78-8EFF-47ED-8447-A3A1F67B89B9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420566" y="446017"/>
            <a:ext cx="2361600" cy="722882"/>
          </a:xfrm>
          <a:prstGeom prst="rect">
            <a:avLst/>
          </a:prstGeom>
        </p:spPr>
      </p:pic>
      <p:sp>
        <p:nvSpPr>
          <p:cNvPr id="7" name="Google Shape;7;p4"/>
          <p:cNvSpPr txBox="1">
            <a:spLocks noGrp="1"/>
          </p:cNvSpPr>
          <p:nvPr>
            <p:ph type="body" idx="1"/>
          </p:nvPr>
        </p:nvSpPr>
        <p:spPr>
          <a:xfrm>
            <a:off x="420566" y="1301777"/>
            <a:ext cx="11350868" cy="49247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810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▪"/>
              <a:defRPr sz="2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ru-RU" dirty="0"/>
              <a:t>Текст слайда</a:t>
            </a:r>
            <a:endParaRPr lang="en-US" sz="2300" dirty="0">
              <a:latin typeface="ALS Sector Regular" panose="02000000000000000000" pitchFamily="2" charset="0"/>
              <a:cs typeface="ALS Sector Regular" panose="02000000000000000000" pitchFamily="2" charset="0"/>
            </a:endParaRPr>
          </a:p>
          <a:p>
            <a:endParaRPr dirty="0"/>
          </a:p>
        </p:txBody>
      </p:sp>
      <p:sp>
        <p:nvSpPr>
          <p:cNvPr id="8" name="Google Shape;8;p4"/>
          <p:cNvSpPr txBox="1">
            <a:spLocks noGrp="1"/>
          </p:cNvSpPr>
          <p:nvPr>
            <p:ph type="sldNum" idx="12"/>
          </p:nvPr>
        </p:nvSpPr>
        <p:spPr>
          <a:xfrm>
            <a:off x="668287" y="6360806"/>
            <a:ext cx="83819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+mj-lt"/>
                <a:ea typeface="Open Sans"/>
                <a:cs typeface="Open Sans"/>
                <a:sym typeface="Open Sans"/>
              </a:defRPr>
            </a:lvl1pPr>
            <a:lvl2pPr marL="0" marR="0" lvl="1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fld id="{00000000-1234-1234-1234-123412341234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7" r:id="rId3"/>
    <p:sldLayoutId id="2147483658" r:id="rId4"/>
    <p:sldLayoutId id="2147483659" r:id="rId5"/>
    <p:sldLayoutId id="2147483661" r:id="rId6"/>
    <p:sldLayoutId id="2147483660" r:id="rId7"/>
    <p:sldLayoutId id="2147483662" r:id="rId8"/>
    <p:sldLayoutId id="2147483651" r:id="rId9"/>
  </p:sldLayoutIdLst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L="76200" marR="0" lvl="0" indent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buNone/>
        <a:defRPr sz="2300" b="0" i="0" u="none" strike="noStrike" cap="none" baseline="0">
          <a:solidFill>
            <a:srgbClr val="000000"/>
          </a:solidFill>
          <a:latin typeface="+mn-lt"/>
          <a:ea typeface="ALS Sector Regular" panose="02000000000000000000" pitchFamily="2" charset="0"/>
          <a:cs typeface="ALS Sector Regular" panose="02000000000000000000" pitchFamily="2" charset="0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2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12" Type="http://schemas.openxmlformats.org/officeDocument/2006/relationships/image" Target="../media/image41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Relationship Id="rId14" Type="http://schemas.openxmlformats.org/officeDocument/2006/relationships/image" Target="../media/image4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574598A-8D69-4EDC-8A16-7BF4EA8474C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>
              <a:spcAft>
                <a:spcPts val="1200"/>
              </a:spcAft>
            </a:pPr>
            <a:r>
              <a:rPr lang="ru-RU" sz="4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ВЫПУСКНАЯ КВАЛИФИКАЦИОННАЯ РАБОТА</a:t>
            </a:r>
            <a:br>
              <a:rPr lang="ru-RU" sz="4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4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 курсу </a:t>
            </a:r>
            <a:br>
              <a:rPr lang="ru-RU" sz="4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4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«</a:t>
            </a:r>
            <a:r>
              <a:rPr lang="en-US" sz="4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Science</a:t>
            </a:r>
            <a:r>
              <a:rPr lang="ru-RU" sz="4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»</a:t>
            </a:r>
            <a:endParaRPr lang="ru-RU" dirty="0">
              <a:latin typeface="+mj-lt"/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0C45695-17CA-4F1C-9AC0-19290977FA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78286" y="4363658"/>
            <a:ext cx="9119010" cy="874168"/>
          </a:xfrm>
        </p:spPr>
        <p:txBody>
          <a:bodyPr/>
          <a:lstStyle/>
          <a:p>
            <a:r>
              <a:rPr lang="ru-RU" dirty="0">
                <a:latin typeface="+mn-lt"/>
              </a:rPr>
              <a:t>Шахматов Игорь Дмитриевич</a:t>
            </a:r>
            <a:endParaRPr lang="en-US" dirty="0">
              <a:latin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Группа 64">
            <a:extLst>
              <a:ext uri="{FF2B5EF4-FFF2-40B4-BE49-F238E27FC236}">
                <a16:creationId xmlns:a16="http://schemas.microsoft.com/office/drawing/2014/main" id="{9280711C-2262-4089-92EE-9BEACCC60C4C}"/>
              </a:ext>
            </a:extLst>
          </p:cNvPr>
          <p:cNvGrpSpPr/>
          <p:nvPr/>
        </p:nvGrpSpPr>
        <p:grpSpPr>
          <a:xfrm>
            <a:off x="3167879" y="469293"/>
            <a:ext cx="5306153" cy="666000"/>
            <a:chOff x="1476753" y="3499669"/>
            <a:chExt cx="4619247" cy="666000"/>
          </a:xfrm>
        </p:grpSpPr>
        <p:sp>
          <p:nvSpPr>
            <p:cNvPr id="68" name="Прямоугольник 67">
              <a:extLst>
                <a:ext uri="{FF2B5EF4-FFF2-40B4-BE49-F238E27FC236}">
                  <a16:creationId xmlns:a16="http://schemas.microsoft.com/office/drawing/2014/main" id="{E2535886-3476-4B40-9706-6797B77905C0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ALS Sector Bold" pitchFamily="2" charset="0"/>
                  <a:cs typeface="ALS Sector Bold" pitchFamily="2" charset="0"/>
                </a:rPr>
                <a:t>Содержание презентации:</a:t>
              </a:r>
            </a:p>
          </p:txBody>
        </p:sp>
        <p:sp>
          <p:nvSpPr>
            <p:cNvPr id="69" name="Прямоугольник 58">
              <a:extLst>
                <a:ext uri="{FF2B5EF4-FFF2-40B4-BE49-F238E27FC236}">
                  <a16:creationId xmlns:a16="http://schemas.microsoft.com/office/drawing/2014/main" id="{96789138-2397-49AA-BF3A-A6B5B90E8840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70" name="Прямоугольник 58">
              <a:extLst>
                <a:ext uri="{FF2B5EF4-FFF2-40B4-BE49-F238E27FC236}">
                  <a16:creationId xmlns:a16="http://schemas.microsoft.com/office/drawing/2014/main" id="{DA239952-60E1-45EB-BDF0-422CC4CF7E42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6555008-558A-4705-ADA6-A99A535D9A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2</a:t>
            </a:fld>
            <a:endParaRPr lang="ru-RU" dirty="0"/>
          </a:p>
        </p:txBody>
      </p:sp>
      <p:sp>
        <p:nvSpPr>
          <p:cNvPr id="11" name="Google Shape;125;p4">
            <a:extLst>
              <a:ext uri="{FF2B5EF4-FFF2-40B4-BE49-F238E27FC236}">
                <a16:creationId xmlns:a16="http://schemas.microsoft.com/office/drawing/2014/main" id="{60669A83-F90E-4A4C-BA00-13CC73D4042F}"/>
              </a:ext>
            </a:extLst>
          </p:cNvPr>
          <p:cNvSpPr/>
          <p:nvPr/>
        </p:nvSpPr>
        <p:spPr>
          <a:xfrm>
            <a:off x="1408143" y="1719562"/>
            <a:ext cx="6217909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1" dirty="0">
                <a:solidFill>
                  <a:srgbClr val="262626"/>
                </a:solidFill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</a:rPr>
              <a:t>Загрузка и предварительная обработка данных</a:t>
            </a:r>
            <a:r>
              <a:rPr lang="en-US" sz="1600" b="1" dirty="0">
                <a:solidFill>
                  <a:srgbClr val="262626"/>
                </a:solidFill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</a:rPr>
              <a:t>.</a:t>
            </a:r>
            <a:endParaRPr lang="ru-RU" sz="1600" dirty="0">
              <a:solidFill>
                <a:srgbClr val="262626"/>
              </a:solidFill>
              <a:latin typeface="ALS Sector Regular" panose="02000000000000000000" pitchFamily="2" charset="0"/>
              <a:ea typeface="Open Sans"/>
              <a:cs typeface="ALS Sector Regular" panose="02000000000000000000" pitchFamily="2" charset="0"/>
              <a:sym typeface="Open Sans"/>
            </a:endParaRPr>
          </a:p>
        </p:txBody>
      </p:sp>
      <p:sp>
        <p:nvSpPr>
          <p:cNvPr id="34" name="Google Shape;149;p4">
            <a:extLst>
              <a:ext uri="{FF2B5EF4-FFF2-40B4-BE49-F238E27FC236}">
                <a16:creationId xmlns:a16="http://schemas.microsoft.com/office/drawing/2014/main" id="{E8524630-6F6B-4695-AB3F-DEBB05B7CD3C}"/>
              </a:ext>
            </a:extLst>
          </p:cNvPr>
          <p:cNvSpPr txBox="1"/>
          <p:nvPr/>
        </p:nvSpPr>
        <p:spPr>
          <a:xfrm>
            <a:off x="8474033" y="1493010"/>
            <a:ext cx="3157806" cy="4586962"/>
          </a:xfrm>
          <a:prstGeom prst="rect">
            <a:avLst/>
          </a:prstGeom>
          <a:solidFill>
            <a:srgbClr val="F1BE29"/>
          </a:solidFill>
          <a:ln>
            <a:noFill/>
          </a:ln>
        </p:spPr>
        <p:txBody>
          <a:bodyPr spcFirstLastPara="1" wrap="square" lIns="76725" tIns="38350" rIns="76725" bIns="38350" anchor="t" anchorCtr="0">
            <a:noAutofit/>
          </a:bodyPr>
          <a:lstStyle/>
          <a:p>
            <a:pPr marL="0" marR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endParaRPr lang="en-US" sz="1600" b="1" dirty="0">
              <a:solidFill>
                <a:schemeClr val="lt1"/>
              </a:solidFill>
              <a:latin typeface="+mn-lt"/>
            </a:endParaRPr>
          </a:p>
          <a:p>
            <a:pPr marL="0" marR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endParaRPr lang="ru-RU" sz="1600" b="1" dirty="0">
              <a:solidFill>
                <a:schemeClr val="lt1"/>
              </a:solidFill>
              <a:latin typeface="+mn-lt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ru-RU" sz="1600" b="1" dirty="0">
                <a:solidFill>
                  <a:schemeClr val="lt1"/>
                </a:solidFill>
                <a:latin typeface="+mn-lt"/>
              </a:rPr>
              <a:t>Выпускная квалификационная работа, в которой рассмотрены различные подходы к прогнозированию конечных свойств композиционных материалов на основе входных данных о начальных свойствах компонентов. Это позволит сократить количество проводимых испытаний, а также обогатить базу данных материалов с возможными новыми характеристиками и цифровыми двойниками композитов.</a:t>
            </a:r>
          </a:p>
        </p:txBody>
      </p:sp>
      <p:grpSp>
        <p:nvGrpSpPr>
          <p:cNvPr id="36" name="Группа 35">
            <a:extLst>
              <a:ext uri="{FF2B5EF4-FFF2-40B4-BE49-F238E27FC236}">
                <a16:creationId xmlns:a16="http://schemas.microsoft.com/office/drawing/2014/main" id="{066B2AF8-B3BB-4E6C-B4EF-BA91A7149C6E}"/>
              </a:ext>
            </a:extLst>
          </p:cNvPr>
          <p:cNvGrpSpPr/>
          <p:nvPr/>
        </p:nvGrpSpPr>
        <p:grpSpPr>
          <a:xfrm>
            <a:off x="558782" y="2489251"/>
            <a:ext cx="450202" cy="685765"/>
            <a:chOff x="623996" y="1592262"/>
            <a:chExt cx="333947" cy="508681"/>
          </a:xfrm>
        </p:grpSpPr>
        <p:cxnSp>
          <p:nvCxnSpPr>
            <p:cNvPr id="37" name="Google Shape;123;p4">
              <a:extLst>
                <a:ext uri="{FF2B5EF4-FFF2-40B4-BE49-F238E27FC236}">
                  <a16:creationId xmlns:a16="http://schemas.microsoft.com/office/drawing/2014/main" id="{B2BB743C-20D7-4E69-AAE1-54C42970370B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1592262"/>
              <a:ext cx="0" cy="508681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8" name="Google Shape;124;p4">
              <a:extLst>
                <a:ext uri="{FF2B5EF4-FFF2-40B4-BE49-F238E27FC236}">
                  <a16:creationId xmlns:a16="http://schemas.microsoft.com/office/drawing/2014/main" id="{A09E8948-234F-49EF-B8ED-B3C480E04917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1592262"/>
              <a:ext cx="333947" cy="0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9" name="Google Shape;126;p4">
              <a:extLst>
                <a:ext uri="{FF2B5EF4-FFF2-40B4-BE49-F238E27FC236}">
                  <a16:creationId xmlns:a16="http://schemas.microsoft.com/office/drawing/2014/main" id="{DE776E1C-0C20-43D2-8A38-628879EB82A4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2093005"/>
              <a:ext cx="333947" cy="0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40" name="Группа 39">
            <a:extLst>
              <a:ext uri="{FF2B5EF4-FFF2-40B4-BE49-F238E27FC236}">
                <a16:creationId xmlns:a16="http://schemas.microsoft.com/office/drawing/2014/main" id="{A61F8772-5670-475E-90AF-084D02A24E45}"/>
              </a:ext>
            </a:extLst>
          </p:cNvPr>
          <p:cNvGrpSpPr/>
          <p:nvPr/>
        </p:nvGrpSpPr>
        <p:grpSpPr>
          <a:xfrm>
            <a:off x="558782" y="3443265"/>
            <a:ext cx="450202" cy="685765"/>
            <a:chOff x="623996" y="1592262"/>
            <a:chExt cx="333947" cy="508681"/>
          </a:xfrm>
        </p:grpSpPr>
        <p:cxnSp>
          <p:nvCxnSpPr>
            <p:cNvPr id="41" name="Google Shape;123;p4">
              <a:extLst>
                <a:ext uri="{FF2B5EF4-FFF2-40B4-BE49-F238E27FC236}">
                  <a16:creationId xmlns:a16="http://schemas.microsoft.com/office/drawing/2014/main" id="{31FD4C9E-5F69-4810-A00B-E211610CB36A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1592262"/>
              <a:ext cx="0" cy="508681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2" name="Google Shape;124;p4">
              <a:extLst>
                <a:ext uri="{FF2B5EF4-FFF2-40B4-BE49-F238E27FC236}">
                  <a16:creationId xmlns:a16="http://schemas.microsoft.com/office/drawing/2014/main" id="{1B688AC3-F620-4E8E-B8F1-1B14FAE7C0C2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1592262"/>
              <a:ext cx="333947" cy="0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3" name="Google Shape;126;p4">
              <a:extLst>
                <a:ext uri="{FF2B5EF4-FFF2-40B4-BE49-F238E27FC236}">
                  <a16:creationId xmlns:a16="http://schemas.microsoft.com/office/drawing/2014/main" id="{87B9060E-A604-4528-B297-A9EBC00AAAD6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2093005"/>
              <a:ext cx="333947" cy="0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44" name="Группа 43">
            <a:extLst>
              <a:ext uri="{FF2B5EF4-FFF2-40B4-BE49-F238E27FC236}">
                <a16:creationId xmlns:a16="http://schemas.microsoft.com/office/drawing/2014/main" id="{90E0740F-EFCD-41F2-8EB0-E752773D0AE6}"/>
              </a:ext>
            </a:extLst>
          </p:cNvPr>
          <p:cNvGrpSpPr/>
          <p:nvPr/>
        </p:nvGrpSpPr>
        <p:grpSpPr>
          <a:xfrm>
            <a:off x="560162" y="4407979"/>
            <a:ext cx="450202" cy="685765"/>
            <a:chOff x="623996" y="1592262"/>
            <a:chExt cx="333947" cy="508681"/>
          </a:xfrm>
        </p:grpSpPr>
        <p:cxnSp>
          <p:nvCxnSpPr>
            <p:cNvPr id="45" name="Google Shape;123;p4">
              <a:extLst>
                <a:ext uri="{FF2B5EF4-FFF2-40B4-BE49-F238E27FC236}">
                  <a16:creationId xmlns:a16="http://schemas.microsoft.com/office/drawing/2014/main" id="{5C8D2F6A-BB2A-49FD-B94C-250EB763B066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1592262"/>
              <a:ext cx="0" cy="508681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6" name="Google Shape;124;p4">
              <a:extLst>
                <a:ext uri="{FF2B5EF4-FFF2-40B4-BE49-F238E27FC236}">
                  <a16:creationId xmlns:a16="http://schemas.microsoft.com/office/drawing/2014/main" id="{EB043BAB-1826-41DB-A7FE-AAA09C039F9C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1592262"/>
              <a:ext cx="333947" cy="0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7" name="Google Shape;126;p4">
              <a:extLst>
                <a:ext uri="{FF2B5EF4-FFF2-40B4-BE49-F238E27FC236}">
                  <a16:creationId xmlns:a16="http://schemas.microsoft.com/office/drawing/2014/main" id="{24ECB75A-09F9-43A5-8D25-D348344E60BF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2093005"/>
              <a:ext cx="333947" cy="0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48" name="Группа 47">
            <a:extLst>
              <a:ext uri="{FF2B5EF4-FFF2-40B4-BE49-F238E27FC236}">
                <a16:creationId xmlns:a16="http://schemas.microsoft.com/office/drawing/2014/main" id="{C1DE16C2-2172-463A-93BA-EA11B2417C83}"/>
              </a:ext>
            </a:extLst>
          </p:cNvPr>
          <p:cNvGrpSpPr/>
          <p:nvPr/>
        </p:nvGrpSpPr>
        <p:grpSpPr>
          <a:xfrm>
            <a:off x="558782" y="5383393"/>
            <a:ext cx="450202" cy="685765"/>
            <a:chOff x="623996" y="1592262"/>
            <a:chExt cx="333947" cy="508681"/>
          </a:xfrm>
        </p:grpSpPr>
        <p:cxnSp>
          <p:nvCxnSpPr>
            <p:cNvPr id="49" name="Google Shape;123;p4">
              <a:extLst>
                <a:ext uri="{FF2B5EF4-FFF2-40B4-BE49-F238E27FC236}">
                  <a16:creationId xmlns:a16="http://schemas.microsoft.com/office/drawing/2014/main" id="{73882629-1BAE-438B-9802-2EDD583F7F1E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1592262"/>
              <a:ext cx="0" cy="508681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0" name="Google Shape;124;p4">
              <a:extLst>
                <a:ext uri="{FF2B5EF4-FFF2-40B4-BE49-F238E27FC236}">
                  <a16:creationId xmlns:a16="http://schemas.microsoft.com/office/drawing/2014/main" id="{590F5074-56E7-4E5F-A651-A7E31BD5FFBA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1592262"/>
              <a:ext cx="333947" cy="0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1" name="Google Shape;126;p4">
              <a:extLst>
                <a:ext uri="{FF2B5EF4-FFF2-40B4-BE49-F238E27FC236}">
                  <a16:creationId xmlns:a16="http://schemas.microsoft.com/office/drawing/2014/main" id="{A2CA7045-D48F-4328-8FF7-FF8E4D8ABC12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2093005"/>
              <a:ext cx="333947" cy="0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52" name="Google Shape;125;p4">
            <a:extLst>
              <a:ext uri="{FF2B5EF4-FFF2-40B4-BE49-F238E27FC236}">
                <a16:creationId xmlns:a16="http://schemas.microsoft.com/office/drawing/2014/main" id="{B392D556-B476-4E1F-958C-31EE7B16300D}"/>
              </a:ext>
            </a:extLst>
          </p:cNvPr>
          <p:cNvSpPr/>
          <p:nvPr/>
        </p:nvSpPr>
        <p:spPr>
          <a:xfrm>
            <a:off x="1408143" y="2658429"/>
            <a:ext cx="6217909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1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Подготовка данных для обучения и тестирования модели</a:t>
            </a:r>
            <a:r>
              <a:rPr lang="en-US" sz="1600" b="1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ru-RU" sz="1600" b="1" dirty="0">
              <a:solidFill>
                <a:srgbClr val="262626"/>
              </a:solidFill>
              <a:latin typeface="+mn-lt"/>
              <a:ea typeface="Open Sans"/>
              <a:cs typeface="ALS Sector Regular" panose="02000000000000000000" pitchFamily="2" charset="0"/>
              <a:sym typeface="Open Sans"/>
            </a:endParaRPr>
          </a:p>
        </p:txBody>
      </p:sp>
      <p:sp>
        <p:nvSpPr>
          <p:cNvPr id="53" name="Google Shape;127;p4">
            <a:extLst>
              <a:ext uri="{FF2B5EF4-FFF2-40B4-BE49-F238E27FC236}">
                <a16:creationId xmlns:a16="http://schemas.microsoft.com/office/drawing/2014/main" id="{BCF65B5B-0337-4C73-B9BB-A05F6916D064}"/>
              </a:ext>
            </a:extLst>
          </p:cNvPr>
          <p:cNvSpPr/>
          <p:nvPr/>
        </p:nvSpPr>
        <p:spPr>
          <a:xfrm>
            <a:off x="843937" y="2739873"/>
            <a:ext cx="1077686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baseline="30000" dirty="0">
                <a:solidFill>
                  <a:srgbClr val="065CAB"/>
                </a:solidFill>
                <a:latin typeface="+mn-lt"/>
                <a:ea typeface="Arial"/>
                <a:cs typeface="Arial"/>
                <a:sym typeface="Arial"/>
              </a:rPr>
              <a:t>2</a:t>
            </a:r>
            <a:endParaRPr sz="3600" baseline="30000" dirty="0">
              <a:solidFill>
                <a:srgbClr val="065CAB"/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sp>
        <p:nvSpPr>
          <p:cNvPr id="54" name="Google Shape;125;p4">
            <a:extLst>
              <a:ext uri="{FF2B5EF4-FFF2-40B4-BE49-F238E27FC236}">
                <a16:creationId xmlns:a16="http://schemas.microsoft.com/office/drawing/2014/main" id="{4BBDCECC-7AC6-4E39-B4A9-A7C1308CD1E4}"/>
              </a:ext>
            </a:extLst>
          </p:cNvPr>
          <p:cNvSpPr/>
          <p:nvPr/>
        </p:nvSpPr>
        <p:spPr>
          <a:xfrm>
            <a:off x="1408143" y="3616890"/>
            <a:ext cx="6217909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1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Создание и обучение модели машинного обучения</a:t>
            </a:r>
            <a:r>
              <a:rPr lang="en-US" sz="1600" b="1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ru-RU" sz="1600" b="1" dirty="0">
              <a:solidFill>
                <a:srgbClr val="262626"/>
              </a:solidFill>
              <a:latin typeface="+mn-lt"/>
              <a:ea typeface="Open Sans"/>
              <a:cs typeface="ALS Sector Regular" panose="02000000000000000000" pitchFamily="2" charset="0"/>
              <a:sym typeface="Open Sans"/>
            </a:endParaRPr>
          </a:p>
        </p:txBody>
      </p:sp>
      <p:sp>
        <p:nvSpPr>
          <p:cNvPr id="55" name="Google Shape;127;p4">
            <a:extLst>
              <a:ext uri="{FF2B5EF4-FFF2-40B4-BE49-F238E27FC236}">
                <a16:creationId xmlns:a16="http://schemas.microsoft.com/office/drawing/2014/main" id="{09A3BA78-83A5-439F-80AC-98893E52CA81}"/>
              </a:ext>
            </a:extLst>
          </p:cNvPr>
          <p:cNvSpPr/>
          <p:nvPr/>
        </p:nvSpPr>
        <p:spPr>
          <a:xfrm>
            <a:off x="843937" y="3709719"/>
            <a:ext cx="1077686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baseline="30000" dirty="0">
                <a:solidFill>
                  <a:srgbClr val="065CAB"/>
                </a:solidFill>
                <a:latin typeface="+mn-lt"/>
                <a:ea typeface="Arial"/>
                <a:cs typeface="Arial"/>
                <a:sym typeface="Arial"/>
              </a:rPr>
              <a:t>3</a:t>
            </a:r>
            <a:endParaRPr sz="3600" baseline="30000" dirty="0">
              <a:solidFill>
                <a:srgbClr val="065CAB"/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sp>
        <p:nvSpPr>
          <p:cNvPr id="56" name="Google Shape;125;p4">
            <a:extLst>
              <a:ext uri="{FF2B5EF4-FFF2-40B4-BE49-F238E27FC236}">
                <a16:creationId xmlns:a16="http://schemas.microsoft.com/office/drawing/2014/main" id="{3DDF0676-49DA-46BC-9B49-E63651936BD7}"/>
              </a:ext>
            </a:extLst>
          </p:cNvPr>
          <p:cNvSpPr/>
          <p:nvPr/>
        </p:nvSpPr>
        <p:spPr>
          <a:xfrm>
            <a:off x="1408143" y="4587172"/>
            <a:ext cx="6217909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1" dirty="0">
                <a:solidFill>
                  <a:srgbClr val="262626"/>
                </a:solidFill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</a:rPr>
              <a:t>Выбор лучшей модели и определение оптимального соотношения матрица-наполнитель</a:t>
            </a:r>
            <a:r>
              <a:rPr lang="en-US" sz="1600" b="1" dirty="0">
                <a:solidFill>
                  <a:srgbClr val="262626"/>
                </a:solidFill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</a:rPr>
              <a:t>.</a:t>
            </a:r>
            <a:endParaRPr lang="ru-RU" sz="1600" dirty="0">
              <a:solidFill>
                <a:srgbClr val="262626"/>
              </a:solidFill>
              <a:latin typeface="ALS Sector Regular" panose="02000000000000000000" pitchFamily="2" charset="0"/>
              <a:ea typeface="Open Sans"/>
              <a:cs typeface="ALS Sector Regular" panose="02000000000000000000" pitchFamily="2" charset="0"/>
              <a:sym typeface="Open Sans"/>
            </a:endParaRPr>
          </a:p>
        </p:txBody>
      </p:sp>
      <p:sp>
        <p:nvSpPr>
          <p:cNvPr id="57" name="Google Shape;127;p4">
            <a:extLst>
              <a:ext uri="{FF2B5EF4-FFF2-40B4-BE49-F238E27FC236}">
                <a16:creationId xmlns:a16="http://schemas.microsoft.com/office/drawing/2014/main" id="{52BA7844-74CD-4A10-A920-4E6A0D827A2C}"/>
              </a:ext>
            </a:extLst>
          </p:cNvPr>
          <p:cNvSpPr/>
          <p:nvPr/>
        </p:nvSpPr>
        <p:spPr>
          <a:xfrm>
            <a:off x="843937" y="4677149"/>
            <a:ext cx="1077686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baseline="30000" dirty="0">
                <a:solidFill>
                  <a:srgbClr val="065CAB"/>
                </a:solidFill>
                <a:latin typeface="+mn-lt"/>
                <a:ea typeface="Arial"/>
                <a:cs typeface="Arial"/>
                <a:sym typeface="Arial"/>
              </a:rPr>
              <a:t>4</a:t>
            </a:r>
            <a:endParaRPr sz="3600" baseline="30000" dirty="0">
              <a:solidFill>
                <a:srgbClr val="065CAB"/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sp>
        <p:nvSpPr>
          <p:cNvPr id="58" name="Google Shape;125;p4">
            <a:extLst>
              <a:ext uri="{FF2B5EF4-FFF2-40B4-BE49-F238E27FC236}">
                <a16:creationId xmlns:a16="http://schemas.microsoft.com/office/drawing/2014/main" id="{5196AA80-638D-487F-983B-0DA60BA9BE05}"/>
              </a:ext>
            </a:extLst>
          </p:cNvPr>
          <p:cNvSpPr/>
          <p:nvPr/>
        </p:nvSpPr>
        <p:spPr>
          <a:xfrm>
            <a:off x="1382780" y="5557018"/>
            <a:ext cx="6217909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1" dirty="0">
                <a:solidFill>
                  <a:srgbClr val="262626"/>
                </a:solidFill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</a:rPr>
              <a:t>Приложения с графическим интерфейсом на фреймворке </a:t>
            </a:r>
            <a:r>
              <a:rPr lang="ru-RU" sz="1600" b="1" dirty="0" err="1">
                <a:solidFill>
                  <a:srgbClr val="262626"/>
                </a:solidFill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</a:rPr>
              <a:t>Flask</a:t>
            </a:r>
            <a:r>
              <a:rPr lang="ru-RU" sz="1600" b="1" dirty="0">
                <a:solidFill>
                  <a:srgbClr val="262626"/>
                </a:solidFill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</a:rPr>
              <a:t>, для прогноза соотношения «матрица-наполнитель».</a:t>
            </a:r>
            <a:endParaRPr lang="ru-RU" sz="1600" dirty="0">
              <a:solidFill>
                <a:srgbClr val="262626"/>
              </a:solidFill>
              <a:latin typeface="ALS Sector Regular" panose="02000000000000000000" pitchFamily="2" charset="0"/>
              <a:ea typeface="Open Sans"/>
              <a:cs typeface="ALS Sector Regular" panose="02000000000000000000" pitchFamily="2" charset="0"/>
              <a:sym typeface="Open Sans"/>
            </a:endParaRPr>
          </a:p>
        </p:txBody>
      </p:sp>
      <p:sp>
        <p:nvSpPr>
          <p:cNvPr id="59" name="Google Shape;127;p4">
            <a:extLst>
              <a:ext uri="{FF2B5EF4-FFF2-40B4-BE49-F238E27FC236}">
                <a16:creationId xmlns:a16="http://schemas.microsoft.com/office/drawing/2014/main" id="{6CBDF430-C68B-42FA-BC4A-87935642BB35}"/>
              </a:ext>
            </a:extLst>
          </p:cNvPr>
          <p:cNvSpPr/>
          <p:nvPr/>
        </p:nvSpPr>
        <p:spPr>
          <a:xfrm>
            <a:off x="836823" y="5618307"/>
            <a:ext cx="1077686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baseline="30000" dirty="0">
                <a:solidFill>
                  <a:srgbClr val="065CAB"/>
                </a:solidFill>
                <a:latin typeface="+mn-lt"/>
                <a:ea typeface="Arial"/>
                <a:cs typeface="Arial"/>
                <a:sym typeface="Arial"/>
              </a:rPr>
              <a:t>5</a:t>
            </a:r>
            <a:endParaRPr sz="3600" baseline="30000" dirty="0">
              <a:solidFill>
                <a:srgbClr val="065CAB"/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grpSp>
        <p:nvGrpSpPr>
          <p:cNvPr id="60" name="Группа 59">
            <a:extLst>
              <a:ext uri="{FF2B5EF4-FFF2-40B4-BE49-F238E27FC236}">
                <a16:creationId xmlns:a16="http://schemas.microsoft.com/office/drawing/2014/main" id="{CEB208F7-621F-4826-AC02-D9ACF56C2556}"/>
              </a:ext>
            </a:extLst>
          </p:cNvPr>
          <p:cNvGrpSpPr/>
          <p:nvPr/>
        </p:nvGrpSpPr>
        <p:grpSpPr>
          <a:xfrm>
            <a:off x="558782" y="1503622"/>
            <a:ext cx="450202" cy="685765"/>
            <a:chOff x="623996" y="1592262"/>
            <a:chExt cx="333947" cy="508681"/>
          </a:xfrm>
        </p:grpSpPr>
        <p:cxnSp>
          <p:nvCxnSpPr>
            <p:cNvPr id="61" name="Google Shape;123;p4">
              <a:extLst>
                <a:ext uri="{FF2B5EF4-FFF2-40B4-BE49-F238E27FC236}">
                  <a16:creationId xmlns:a16="http://schemas.microsoft.com/office/drawing/2014/main" id="{C80DFF66-7760-463A-A6E3-7A4A06739A6B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1592262"/>
              <a:ext cx="0" cy="508681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2" name="Google Shape;124;p4">
              <a:extLst>
                <a:ext uri="{FF2B5EF4-FFF2-40B4-BE49-F238E27FC236}">
                  <a16:creationId xmlns:a16="http://schemas.microsoft.com/office/drawing/2014/main" id="{537A8DBB-64CB-4C54-9816-C8AB9CEF9F83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1592262"/>
              <a:ext cx="333947" cy="0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3" name="Google Shape;126;p4">
              <a:extLst>
                <a:ext uri="{FF2B5EF4-FFF2-40B4-BE49-F238E27FC236}">
                  <a16:creationId xmlns:a16="http://schemas.microsoft.com/office/drawing/2014/main" id="{5EA94F71-5A4A-461B-84A6-89FA43FE7B61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2093005"/>
              <a:ext cx="333947" cy="0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64" name="Google Shape;127;p4">
            <a:extLst>
              <a:ext uri="{FF2B5EF4-FFF2-40B4-BE49-F238E27FC236}">
                <a16:creationId xmlns:a16="http://schemas.microsoft.com/office/drawing/2014/main" id="{52F47E68-BBBA-4D50-92F9-0A84552519B8}"/>
              </a:ext>
            </a:extLst>
          </p:cNvPr>
          <p:cNvSpPr/>
          <p:nvPr/>
        </p:nvSpPr>
        <p:spPr>
          <a:xfrm>
            <a:off x="843937" y="1754244"/>
            <a:ext cx="1077686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b="1" baseline="30000" dirty="0">
                <a:solidFill>
                  <a:srgbClr val="065CAB"/>
                </a:solidFill>
                <a:latin typeface="+mn-lt"/>
                <a:ea typeface="Arial"/>
                <a:cs typeface="Arial"/>
                <a:sym typeface="Arial"/>
              </a:rPr>
              <a:t>1</a:t>
            </a:r>
            <a:endParaRPr sz="3600" baseline="30000" dirty="0">
              <a:solidFill>
                <a:srgbClr val="065CAB"/>
              </a:solidFill>
              <a:latin typeface="+mn-lt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13928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17FD5A9C-AA57-42B9-8F69-29229E6D0F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682762" y="4076615"/>
            <a:ext cx="3028558" cy="2133600"/>
          </a:xfrm>
        </p:spPr>
        <p:txBody>
          <a:bodyPr>
            <a:normAutofit lnSpcReduction="10000"/>
          </a:bodyPr>
          <a:lstStyle/>
          <a:p>
            <a:pPr marL="76200" indent="0" algn="just">
              <a:buNone/>
            </a:pPr>
            <a:r>
              <a:rPr lang="ru-RU" sz="800" dirty="0"/>
              <a:t>Загрузим первый файл X_bp.xlsx (с данными о параметрах </a:t>
            </a:r>
            <a:r>
              <a:rPr lang="ru-RU" sz="800" dirty="0" err="1"/>
              <a:t>базальтопластика</a:t>
            </a:r>
            <a:r>
              <a:rPr lang="ru-RU" sz="800" dirty="0"/>
              <a:t>, состоящий из 1024 строки и 11 столбцов) и проведём разведочный</a:t>
            </a:r>
            <a:r>
              <a:rPr lang="en-US" sz="800" dirty="0"/>
              <a:t> </a:t>
            </a:r>
            <a:r>
              <a:rPr lang="ru-RU" sz="800" dirty="0"/>
              <a:t>анализ данных. Удалим не информативный столбец, содержавший индексацию строк.</a:t>
            </a:r>
            <a:endParaRPr lang="en-US" sz="800" dirty="0"/>
          </a:p>
          <a:p>
            <a:pPr marL="76200" indent="0" algn="just">
              <a:buNone/>
            </a:pPr>
            <a:r>
              <a:rPr lang="ru-RU" sz="800" dirty="0"/>
              <a:t>Загрузим второй файл X_nup.xlsx (данными нашивок углепластика, со-стоящий из 1041 строки и 4 столбцов) и проведём разведочный анализ данных.</a:t>
            </a:r>
            <a:r>
              <a:rPr lang="en-US" sz="800" dirty="0"/>
              <a:t> </a:t>
            </a:r>
            <a:r>
              <a:rPr lang="ru-RU" sz="800" dirty="0"/>
              <a:t>Удалим не информативный столбец, содержавший индексацию строк.</a:t>
            </a:r>
          </a:p>
          <a:p>
            <a:pPr marL="76200" indent="0" algn="just">
              <a:buNone/>
            </a:pPr>
            <a:r>
              <a:rPr lang="ru-RU" sz="800" dirty="0"/>
              <a:t>Проверил файлы на пропуски и дубликаты, анализировал данные с использованием описательной статистики и удалили неинформативные столбцы после чего снова посмотрел общее количество строк и столбцов и первые 5 строк у каждого файла и на выходи получил X_bp.xlsx (с данными о параметрах </a:t>
            </a:r>
            <a:r>
              <a:rPr lang="ru-RU" sz="800" dirty="0" err="1"/>
              <a:t>базальтопластика</a:t>
            </a:r>
            <a:r>
              <a:rPr lang="ru-RU" sz="800" dirty="0"/>
              <a:t>, состоящий из 1024 строки и 10 столбцов) и X_nup.xlsx (с данными нашивок углепластика, состоящий из 1041 строки и 3 столбцов) и мы переходим к объединению двух файлов по типу INNER.</a:t>
            </a:r>
          </a:p>
          <a:p>
            <a:pPr marL="76200" indent="0" algn="just">
              <a:buNone/>
            </a:pPr>
            <a:endParaRPr lang="ru-RU" sz="800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9A68FC8-8839-4BD0-A8B6-0C8B1924A8F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3</a:t>
            </a:fld>
            <a:endParaRPr lang="ru-RU" dirty="0"/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B431A07B-4120-45A8-87F5-FD0B7543B02C}"/>
              </a:ext>
            </a:extLst>
          </p:cNvPr>
          <p:cNvGrpSpPr/>
          <p:nvPr/>
        </p:nvGrpSpPr>
        <p:grpSpPr>
          <a:xfrm>
            <a:off x="3167879" y="469292"/>
            <a:ext cx="8543441" cy="790435"/>
            <a:chOff x="1476753" y="3499669"/>
            <a:chExt cx="4619247" cy="666000"/>
          </a:xfrm>
        </p:grpSpPr>
        <p:sp>
          <p:nvSpPr>
            <p:cNvPr id="9" name="Прямоугольник 8">
              <a:extLst>
                <a:ext uri="{FF2B5EF4-FFF2-40B4-BE49-F238E27FC236}">
                  <a16:creationId xmlns:a16="http://schemas.microsoft.com/office/drawing/2014/main" id="{B408C17F-C4A9-45C8-85FF-C29DBCECDC7D}"/>
                </a:ext>
              </a:extLst>
            </p:cNvPr>
            <p:cNvSpPr/>
            <p:nvPr/>
          </p:nvSpPr>
          <p:spPr>
            <a:xfrm>
              <a:off x="1476753" y="3499669"/>
              <a:ext cx="4452620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ALS Sector Bold" pitchFamily="2" charset="0"/>
                  <a:cs typeface="ALS Sector Bold" pitchFamily="2" charset="0"/>
                </a:rPr>
                <a:t>Загрузка и предварительная обработка данных.</a:t>
              </a:r>
            </a:p>
          </p:txBody>
        </p:sp>
        <p:sp>
          <p:nvSpPr>
            <p:cNvPr id="11" name="Прямоугольник 58">
              <a:extLst>
                <a:ext uri="{FF2B5EF4-FFF2-40B4-BE49-F238E27FC236}">
                  <a16:creationId xmlns:a16="http://schemas.microsoft.com/office/drawing/2014/main" id="{8A2D04C4-68FF-4B8C-B3A7-621C55C3D8E2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12" name="Прямоугольник 58">
              <a:extLst>
                <a:ext uri="{FF2B5EF4-FFF2-40B4-BE49-F238E27FC236}">
                  <a16:creationId xmlns:a16="http://schemas.microsoft.com/office/drawing/2014/main" id="{9DDB7652-1549-4D3B-8E35-D14E582606C3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7FE0514-192D-88EF-242D-83F9D11E8F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521" y="1708521"/>
            <a:ext cx="2532012" cy="213360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405AE8EB-4DEE-A92E-4871-7029E47747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3138" y="1720191"/>
            <a:ext cx="3776902" cy="2133600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56664914-91E1-3174-8C9A-467766B37D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4645" y="1708521"/>
            <a:ext cx="3955509" cy="2133600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F9E9A9BC-E9BE-C5CB-D244-61D6CFB4CE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6521" y="4082679"/>
            <a:ext cx="2976168" cy="2133600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A937A018-F7B3-41C7-6E77-0482B85007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60733" y="4076615"/>
            <a:ext cx="4457425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525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17FD5A9C-AA57-42B9-8F69-29229E6D0F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34125" y="1708520"/>
            <a:ext cx="3877195" cy="1720480"/>
          </a:xfrm>
        </p:spPr>
        <p:txBody>
          <a:bodyPr>
            <a:normAutofit lnSpcReduction="10000"/>
          </a:bodyPr>
          <a:lstStyle/>
          <a:p>
            <a:pPr marL="76200" indent="0" algn="just">
              <a:buNone/>
            </a:pPr>
            <a:r>
              <a:rPr lang="ru-RU" sz="800" dirty="0"/>
              <a:t>Цель работы разработать модели для прогноза модуля упругости при растяжении, прочности при растяжении и соотношения «матрица-наполнитель». Для этого нужно объединить 2 файла по типу INNER. Часть информации (17 строк таблицы способов компоновки композитов) не имеют соответствующих строк в таблице соотношений и свойств используемых компонентов композитов, поэтому были удалены. Объединение двух файлов по типу INNER выполнил и полученный результат сохранил в новый файл. Потом загрузил его в </a:t>
            </a:r>
            <a:r>
              <a:rPr lang="ru-RU" sz="800" dirty="0" err="1"/>
              <a:t>DataFrame</a:t>
            </a:r>
            <a:r>
              <a:rPr lang="ru-RU" sz="800" dirty="0"/>
              <a:t> и перевел столбец "Угол нашивки" к значениям 0 и 1 (</a:t>
            </a:r>
            <a:r>
              <a:rPr lang="ru-RU" sz="800" dirty="0" err="1"/>
              <a:t>integer</a:t>
            </a:r>
            <a:r>
              <a:rPr lang="ru-RU" sz="800" dirty="0"/>
              <a:t>) для лучшего понимания моделями. Вывел общее количество строк и столбцов (1023, 13), проверил файл на пропуски и дубликаты, посмотрел количество уникальных значений с помощью функции (</a:t>
            </a:r>
            <a:r>
              <a:rPr lang="ru-RU" sz="800" dirty="0" err="1"/>
              <a:t>nunique</a:t>
            </a:r>
            <a:r>
              <a:rPr lang="ru-RU" sz="800" dirty="0"/>
              <a:t>), анализировал данные с использованием описательной статистики, а после посмотрели первые 5 строк файла. Затем провёл разведочный анализ данных с использованием гистограмм распределения признаков, ящиков с усами и попарного графика рассеяния точек для каждой пары переменных.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9A68FC8-8839-4BD0-A8B6-0C8B1924A8F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4</a:t>
            </a:fld>
            <a:endParaRPr lang="ru-RU" dirty="0"/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B431A07B-4120-45A8-87F5-FD0B7543B02C}"/>
              </a:ext>
            </a:extLst>
          </p:cNvPr>
          <p:cNvGrpSpPr/>
          <p:nvPr/>
        </p:nvGrpSpPr>
        <p:grpSpPr>
          <a:xfrm>
            <a:off x="3167879" y="469292"/>
            <a:ext cx="8543441" cy="790435"/>
            <a:chOff x="1476753" y="3499669"/>
            <a:chExt cx="4619247" cy="666000"/>
          </a:xfrm>
        </p:grpSpPr>
        <p:sp>
          <p:nvSpPr>
            <p:cNvPr id="9" name="Прямоугольник 8">
              <a:extLst>
                <a:ext uri="{FF2B5EF4-FFF2-40B4-BE49-F238E27FC236}">
                  <a16:creationId xmlns:a16="http://schemas.microsoft.com/office/drawing/2014/main" id="{B408C17F-C4A9-45C8-85FF-C29DBCECDC7D}"/>
                </a:ext>
              </a:extLst>
            </p:cNvPr>
            <p:cNvSpPr/>
            <p:nvPr/>
          </p:nvSpPr>
          <p:spPr>
            <a:xfrm>
              <a:off x="1476753" y="3499669"/>
              <a:ext cx="4452620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ALS Sector Bold" pitchFamily="2" charset="0"/>
                  <a:cs typeface="ALS Sector Bold" pitchFamily="2" charset="0"/>
                </a:rPr>
                <a:t>Загрузка и предварительная обработка данных.</a:t>
              </a:r>
            </a:p>
          </p:txBody>
        </p:sp>
        <p:sp>
          <p:nvSpPr>
            <p:cNvPr id="11" name="Прямоугольник 58">
              <a:extLst>
                <a:ext uri="{FF2B5EF4-FFF2-40B4-BE49-F238E27FC236}">
                  <a16:creationId xmlns:a16="http://schemas.microsoft.com/office/drawing/2014/main" id="{8A2D04C4-68FF-4B8C-B3A7-621C55C3D8E2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12" name="Прямоугольник 58">
              <a:extLst>
                <a:ext uri="{FF2B5EF4-FFF2-40B4-BE49-F238E27FC236}">
                  <a16:creationId xmlns:a16="http://schemas.microsoft.com/office/drawing/2014/main" id="{9DDB7652-1549-4D3B-8E35-D14E582606C3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3726D76-226B-D5B4-EC5E-A52E7BC7A7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167" y="1708521"/>
            <a:ext cx="4619426" cy="2133600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901A80E9-D2B2-AF92-62D1-AB4C4113DD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4580" y="1708521"/>
            <a:ext cx="1968029" cy="213360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19E5AD4-4B68-893B-7DB0-62692B03B4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167" y="3998551"/>
            <a:ext cx="2442179" cy="2133600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868A6B92-D840-F3C0-985B-E062CBF8D6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40036" y="3998551"/>
            <a:ext cx="3809426" cy="2133600"/>
          </a:xfrm>
          <a:prstGeom prst="rect">
            <a:avLst/>
          </a:prstGeom>
        </p:spPr>
      </p:pic>
      <p:pic>
        <p:nvPicPr>
          <p:cNvPr id="76" name="Рисунок 75">
            <a:extLst>
              <a:ext uri="{FF2B5EF4-FFF2-40B4-BE49-F238E27FC236}">
                <a16:creationId xmlns:a16="http://schemas.microsoft.com/office/drawing/2014/main" id="{F93600B0-50D1-B4DE-D090-7223B9EB0A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24895" y="3429000"/>
            <a:ext cx="2703151" cy="2703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388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3">
            <a:extLst>
              <a:ext uri="{FF2B5EF4-FFF2-40B4-BE49-F238E27FC236}">
                <a16:creationId xmlns:a16="http://schemas.microsoft.com/office/drawing/2014/main" id="{542A9EF0-C372-49E0-A6DB-C1F10C19AABF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</p:spPr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5</a:t>
            </a:fld>
            <a:endParaRPr lang="ru-RU" dirty="0"/>
          </a:p>
        </p:txBody>
      </p:sp>
      <p:sp>
        <p:nvSpPr>
          <p:cNvPr id="9" name="Google Shape;173;p7">
            <a:extLst>
              <a:ext uri="{FF2B5EF4-FFF2-40B4-BE49-F238E27FC236}">
                <a16:creationId xmlns:a16="http://schemas.microsoft.com/office/drawing/2014/main" id="{A67C8FEC-09C6-468D-9E95-239BC9E9DFA0}"/>
              </a:ext>
            </a:extLst>
          </p:cNvPr>
          <p:cNvSpPr txBox="1"/>
          <p:nvPr/>
        </p:nvSpPr>
        <p:spPr>
          <a:xfrm>
            <a:off x="4567051" y="2994588"/>
            <a:ext cx="6137993" cy="868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725" tIns="38350" rIns="76725" bIns="38350" anchor="t" anchorCtr="0">
            <a:noAutofit/>
          </a:bodyPr>
          <a:lstStyle/>
          <a:p>
            <a:pPr marL="0" marR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ru-RU" sz="800" dirty="0">
                <a:solidFill>
                  <a:srgbClr val="272727"/>
                </a:solidFill>
                <a:latin typeface="+mn-lt"/>
                <a:ea typeface="Open Sans"/>
                <a:cs typeface="ALS Sector Regular" panose="02000000000000000000" pitchFamily="2" charset="0"/>
                <a:sym typeface="Open Sans"/>
              </a:rPr>
              <a:t>Вывел среднее значение каждой переменной(</a:t>
            </a:r>
            <a:r>
              <a:rPr lang="ru-RU" sz="800" dirty="0" err="1">
                <a:solidFill>
                  <a:srgbClr val="272727"/>
                </a:solidFill>
                <a:latin typeface="+mn-lt"/>
                <a:ea typeface="Open Sans"/>
                <a:cs typeface="ALS Sector Regular" panose="02000000000000000000" pitchFamily="2" charset="0"/>
                <a:sym typeface="Open Sans"/>
              </a:rPr>
              <a:t>mean</a:t>
            </a:r>
            <a:r>
              <a:rPr lang="ru-RU" sz="800" dirty="0">
                <a:solidFill>
                  <a:srgbClr val="272727"/>
                </a:solidFill>
                <a:latin typeface="+mn-lt"/>
                <a:ea typeface="Open Sans"/>
                <a:cs typeface="ALS Sector Regular" panose="02000000000000000000" pitchFamily="2" charset="0"/>
                <a:sym typeface="Open Sans"/>
              </a:rPr>
              <a:t>) и медианное значение каждой переменной(</a:t>
            </a:r>
            <a:r>
              <a:rPr lang="ru-RU" sz="800" dirty="0" err="1">
                <a:solidFill>
                  <a:srgbClr val="272727"/>
                </a:solidFill>
                <a:latin typeface="+mn-lt"/>
                <a:ea typeface="Open Sans"/>
                <a:cs typeface="ALS Sector Regular" panose="02000000000000000000" pitchFamily="2" charset="0"/>
                <a:sym typeface="Open Sans"/>
              </a:rPr>
              <a:t>median</a:t>
            </a:r>
            <a:r>
              <a:rPr lang="ru-RU" sz="800" dirty="0">
                <a:solidFill>
                  <a:srgbClr val="272727"/>
                </a:solidFill>
                <a:latin typeface="+mn-lt"/>
                <a:ea typeface="Open Sans"/>
                <a:cs typeface="ALS Sector Regular" panose="02000000000000000000" pitchFamily="2" charset="0"/>
                <a:sym typeface="Open Sans"/>
              </a:rPr>
              <a:t>). Выполнил удаление выбросов с помощью </a:t>
            </a:r>
            <a:r>
              <a:rPr lang="ru-RU" sz="800" dirty="0" err="1">
                <a:solidFill>
                  <a:srgbClr val="272727"/>
                </a:solidFill>
                <a:latin typeface="+mn-lt"/>
                <a:ea typeface="Open Sans"/>
                <a:cs typeface="ALS Sector Regular" panose="02000000000000000000" pitchFamily="2" charset="0"/>
                <a:sym typeface="Open Sans"/>
              </a:rPr>
              <a:t>межквартильного</a:t>
            </a:r>
            <a:r>
              <a:rPr lang="ru-RU" sz="800" dirty="0">
                <a:solidFill>
                  <a:srgbClr val="272727"/>
                </a:solidFill>
                <a:latin typeface="+mn-lt"/>
                <a:ea typeface="Open Sans"/>
                <a:cs typeface="ALS Sector Regular" panose="02000000000000000000" pitchFamily="2" charset="0"/>
                <a:sym typeface="Open Sans"/>
              </a:rPr>
              <a:t> размаха (IQR). Определил признаки и целевые переменные, после разделил данные на обучающую и тестовую выборку в соотношении 70% и 30%, а потом выполнил стандартизацию данных. Данные подготовлены для обучения моделей прогноза модуля упругости при растяжении и прочности при растяжении. Цель разведочного анализа - получение первоначальных представлений о характерах распределений переменных исходного набора данных, формирование оценки качества исходных данных (наличие пропусков, выбросов), выявление характера взаимосвязи между переменными с целью последующего выдвижения гипотез о наиболее подходящих для решения задачи моделях машинного обучения.</a:t>
            </a:r>
            <a:endParaRPr lang="ru-RU" sz="800" dirty="0">
              <a:solidFill>
                <a:srgbClr val="262626"/>
              </a:solidFill>
              <a:latin typeface="+mn-lt"/>
              <a:ea typeface="Open Sans"/>
              <a:cs typeface="ALS Sector Regular" panose="02000000000000000000" pitchFamily="2" charset="0"/>
              <a:sym typeface="Open Sans"/>
            </a:endParaRPr>
          </a:p>
        </p:txBody>
      </p: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68AC1BDB-9797-4A12-B4FC-ED5D4C2B9CD1}"/>
              </a:ext>
            </a:extLst>
          </p:cNvPr>
          <p:cNvGrpSpPr/>
          <p:nvPr/>
        </p:nvGrpSpPr>
        <p:grpSpPr>
          <a:xfrm>
            <a:off x="3167880" y="469293"/>
            <a:ext cx="8562970" cy="666000"/>
            <a:chOff x="1476753" y="3499669"/>
            <a:chExt cx="4619247" cy="666000"/>
          </a:xfrm>
        </p:grpSpPr>
        <p:sp>
          <p:nvSpPr>
            <p:cNvPr id="20" name="Прямоугольник 19">
              <a:extLst>
                <a:ext uri="{FF2B5EF4-FFF2-40B4-BE49-F238E27FC236}">
                  <a16:creationId xmlns:a16="http://schemas.microsoft.com/office/drawing/2014/main" id="{89C13AD3-6AFD-447D-B4AF-345F80DAE2DD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ALS Sector Bold" pitchFamily="2" charset="0"/>
                  <a:cs typeface="ALS Sector Bold" pitchFamily="2" charset="0"/>
                </a:rPr>
                <a:t>Подготовка данных для обучения и тестирования модели.</a:t>
              </a:r>
            </a:p>
          </p:txBody>
        </p:sp>
        <p:sp>
          <p:nvSpPr>
            <p:cNvPr id="22" name="Прямоугольник 58">
              <a:extLst>
                <a:ext uri="{FF2B5EF4-FFF2-40B4-BE49-F238E27FC236}">
                  <a16:creationId xmlns:a16="http://schemas.microsoft.com/office/drawing/2014/main" id="{6B9297EB-1310-4C5F-A390-8C10AE4D1F31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23" name="Прямоугольник 58">
              <a:extLst>
                <a:ext uri="{FF2B5EF4-FFF2-40B4-BE49-F238E27FC236}">
                  <a16:creationId xmlns:a16="http://schemas.microsoft.com/office/drawing/2014/main" id="{2A56CCB7-652F-4E87-98F1-EB2990DFF5AA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FB49727-A3DA-DE78-EB39-37C4E62807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757" y="1558036"/>
            <a:ext cx="3965497" cy="408683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2387221-7256-E923-E286-3B09E72FEF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7050" y="1558036"/>
            <a:ext cx="6137995" cy="143655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6798CA1-BEC4-C4A6-DD45-3B4684B833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7049" y="3863413"/>
            <a:ext cx="6137995" cy="1781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718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6555008-558A-4705-ADA6-A99A535D9A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6</a:t>
            </a:fld>
            <a:endParaRPr lang="ru-RU" dirty="0"/>
          </a:p>
        </p:txBody>
      </p: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F324A62E-A256-4354-8835-CFA3C09136B2}"/>
              </a:ext>
            </a:extLst>
          </p:cNvPr>
          <p:cNvGrpSpPr/>
          <p:nvPr/>
        </p:nvGrpSpPr>
        <p:grpSpPr>
          <a:xfrm>
            <a:off x="3167879" y="469293"/>
            <a:ext cx="8587435" cy="666000"/>
            <a:chOff x="1476753" y="3499669"/>
            <a:chExt cx="4619247" cy="666000"/>
          </a:xfrm>
        </p:grpSpPr>
        <p:sp>
          <p:nvSpPr>
            <p:cNvPr id="15" name="Прямоугольник 14">
              <a:extLst>
                <a:ext uri="{FF2B5EF4-FFF2-40B4-BE49-F238E27FC236}">
                  <a16:creationId xmlns:a16="http://schemas.microsoft.com/office/drawing/2014/main" id="{E589737A-BA23-46A0-A36B-BE16171D8E61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ALS Sector Bold" pitchFamily="2" charset="0"/>
                  <a:cs typeface="ALS Sector Bold" pitchFamily="2" charset="0"/>
                </a:rPr>
                <a:t>Создание и обучение модели машинного обучения.</a:t>
              </a:r>
            </a:p>
          </p:txBody>
        </p:sp>
        <p:sp>
          <p:nvSpPr>
            <p:cNvPr id="16" name="Прямоугольник 58">
              <a:extLst>
                <a:ext uri="{FF2B5EF4-FFF2-40B4-BE49-F238E27FC236}">
                  <a16:creationId xmlns:a16="http://schemas.microsoft.com/office/drawing/2014/main" id="{1C3517E3-F6E0-4F52-AEE5-DC80364E562C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17" name="Прямоугольник 58">
              <a:extLst>
                <a:ext uri="{FF2B5EF4-FFF2-40B4-BE49-F238E27FC236}">
                  <a16:creationId xmlns:a16="http://schemas.microsoft.com/office/drawing/2014/main" id="{CEC88DFA-D330-4EAE-893E-A44623A39FD6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sp>
        <p:nvSpPr>
          <p:cNvPr id="3" name="Текст 2">
            <a:extLst>
              <a:ext uri="{FF2B5EF4-FFF2-40B4-BE49-F238E27FC236}">
                <a16:creationId xmlns:a16="http://schemas.microsoft.com/office/drawing/2014/main" id="{FCE2DEB8-8B35-D65D-9C76-146E3D0DCC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070127" y="1688062"/>
            <a:ext cx="1026623" cy="5021244"/>
          </a:xfrm>
        </p:spPr>
        <p:txBody>
          <a:bodyPr>
            <a:normAutofit lnSpcReduction="10000"/>
          </a:bodyPr>
          <a:lstStyle/>
          <a:p>
            <a:pPr marL="76200" indent="0">
              <a:buNone/>
            </a:pPr>
            <a:r>
              <a:rPr lang="ru-RU" sz="800" dirty="0"/>
              <a:t>Попробуем алгоритмы машинного обучения, такие как:</a:t>
            </a:r>
          </a:p>
          <a:p>
            <a:pPr marL="76200" indent="0">
              <a:buNone/>
            </a:pPr>
            <a:r>
              <a:rPr lang="en-US" sz="800" dirty="0" err="1"/>
              <a:t>XGBoost</a:t>
            </a:r>
            <a:r>
              <a:rPr lang="en-US" sz="800" dirty="0"/>
              <a:t> (</a:t>
            </a:r>
            <a:r>
              <a:rPr lang="en-US" sz="800" dirty="0" err="1"/>
              <a:t>eXtreme</a:t>
            </a:r>
            <a:r>
              <a:rPr lang="en-US" sz="800" dirty="0"/>
              <a:t> Gradient Boosting)</a:t>
            </a:r>
            <a:r>
              <a:rPr lang="ru-RU" sz="800" dirty="0"/>
              <a:t>.</a:t>
            </a:r>
            <a:r>
              <a:rPr lang="en-US" sz="800" dirty="0"/>
              <a:t> </a:t>
            </a:r>
            <a:endParaRPr lang="ru-RU" sz="800" dirty="0"/>
          </a:p>
          <a:p>
            <a:pPr marL="76200" indent="0">
              <a:buNone/>
            </a:pPr>
            <a:r>
              <a:rPr lang="en-US" sz="800" dirty="0" err="1"/>
              <a:t>XGBoost</a:t>
            </a:r>
            <a:r>
              <a:rPr lang="en-US" sz="800" dirty="0"/>
              <a:t> </a:t>
            </a:r>
            <a:r>
              <a:rPr lang="ru-RU" sz="800" dirty="0"/>
              <a:t>с лучшими </a:t>
            </a:r>
            <a:r>
              <a:rPr lang="ru-RU" sz="800" dirty="0" err="1"/>
              <a:t>гиперпараметрами</a:t>
            </a:r>
            <a:r>
              <a:rPr lang="ru-RU" sz="800" dirty="0"/>
              <a:t>.</a:t>
            </a:r>
          </a:p>
          <a:p>
            <a:pPr marL="76200" indent="0">
              <a:buNone/>
            </a:pPr>
            <a:r>
              <a:rPr lang="en-US" sz="800" dirty="0"/>
              <a:t>Random Forest (</a:t>
            </a:r>
            <a:r>
              <a:rPr lang="ru-RU" sz="800" dirty="0"/>
              <a:t>Случайный лес).</a:t>
            </a:r>
          </a:p>
          <a:p>
            <a:pPr marL="76200" indent="0">
              <a:buNone/>
            </a:pPr>
            <a:r>
              <a:rPr lang="ru-RU" sz="800" dirty="0"/>
              <a:t>Модель случайного леса с оптимизированными </a:t>
            </a:r>
            <a:r>
              <a:rPr lang="ru-RU" sz="800" dirty="0" err="1"/>
              <a:t>гиперпараметрами</a:t>
            </a:r>
            <a:r>
              <a:rPr lang="ru-RU" sz="800" dirty="0"/>
              <a:t>. </a:t>
            </a:r>
          </a:p>
          <a:p>
            <a:pPr marL="76200" indent="0">
              <a:buNone/>
            </a:pPr>
            <a:r>
              <a:rPr lang="en-US" sz="800" dirty="0" err="1"/>
              <a:t>LightGBM</a:t>
            </a:r>
            <a:r>
              <a:rPr lang="en-US" sz="800" dirty="0"/>
              <a:t> (Light Gradient Boosting Machine)</a:t>
            </a:r>
            <a:r>
              <a:rPr lang="ru-RU" sz="800" dirty="0"/>
              <a:t>.</a:t>
            </a:r>
          </a:p>
          <a:p>
            <a:pPr marL="76200" indent="0">
              <a:buNone/>
            </a:pPr>
            <a:r>
              <a:rPr lang="en-US" sz="800" dirty="0" err="1"/>
              <a:t>LightGBM</a:t>
            </a:r>
            <a:r>
              <a:rPr lang="en-US" sz="800" dirty="0"/>
              <a:t> </a:t>
            </a:r>
            <a:r>
              <a:rPr lang="ru-RU" sz="800" dirty="0"/>
              <a:t>с лучшими </a:t>
            </a:r>
            <a:r>
              <a:rPr lang="ru-RU" sz="800" dirty="0" err="1"/>
              <a:t>гиперпараметрами</a:t>
            </a:r>
            <a:r>
              <a:rPr lang="ru-RU" sz="800" dirty="0"/>
              <a:t>.</a:t>
            </a:r>
          </a:p>
          <a:p>
            <a:pPr marL="76200" indent="0">
              <a:buNone/>
            </a:pPr>
            <a:r>
              <a:rPr lang="ru-RU" sz="800" dirty="0" err="1"/>
              <a:t>Стекинг</a:t>
            </a:r>
            <a:r>
              <a:rPr lang="ru-RU" sz="800" dirty="0"/>
              <a:t>-регрессор для 3х моделей.</a:t>
            </a:r>
          </a:p>
          <a:p>
            <a:pPr marL="76200" indent="0">
              <a:buNone/>
            </a:pPr>
            <a:r>
              <a:rPr lang="ru-RU" sz="800" dirty="0" err="1"/>
              <a:t>Стекинг</a:t>
            </a:r>
            <a:r>
              <a:rPr lang="ru-RU" sz="800" dirty="0"/>
              <a:t>-регрессор для 3х моделей с лучшими </a:t>
            </a:r>
            <a:r>
              <a:rPr lang="ru-RU" sz="800" dirty="0" err="1"/>
              <a:t>гиперпараметрами</a:t>
            </a:r>
            <a:r>
              <a:rPr lang="ru-RU" sz="800" dirty="0"/>
              <a:t>.</a:t>
            </a:r>
          </a:p>
          <a:p>
            <a:pPr marL="76200" indent="0">
              <a:buNone/>
            </a:pPr>
            <a:endParaRPr lang="ru-RU" sz="800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51C14D4-7FFA-8687-924E-D875654646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685" y="1688062"/>
            <a:ext cx="2542880" cy="1871739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3D0C750F-A290-BD83-B308-80D9C138EE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685" y="3763419"/>
            <a:ext cx="2542880" cy="2003338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0CFE09E3-233B-43F2-05BE-0A6A6078D4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685" y="5766757"/>
            <a:ext cx="2542880" cy="420914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20E161FC-18DF-0225-6AB0-9DB9113E11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9063" y="1688062"/>
            <a:ext cx="2661225" cy="1871739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7B3A195D-CE74-67C7-AA1B-70745669CF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39063" y="3763420"/>
            <a:ext cx="2661225" cy="2081284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303C2EC4-86B2-F738-D23D-A9B642AC51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39063" y="5844705"/>
            <a:ext cx="2661225" cy="880350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EC67360E-35FA-4E32-8488-4C22A33BFA1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59786" y="1688062"/>
            <a:ext cx="2491520" cy="1871739"/>
          </a:xfrm>
          <a:prstGeom prst="rect">
            <a:avLst/>
          </a:prstGeom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EA1DF123-2433-02F6-9C03-AB294321E1F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59786" y="3763419"/>
            <a:ext cx="2491520" cy="1985827"/>
          </a:xfrm>
          <a:prstGeom prst="rect">
            <a:avLst/>
          </a:prstGeom>
        </p:spPr>
      </p:pic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E5F61120-5815-10B9-E9EA-036385E9ED9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59786" y="5749246"/>
            <a:ext cx="2491520" cy="412987"/>
          </a:xfrm>
          <a:prstGeom prst="rect">
            <a:avLst/>
          </a:prstGeom>
        </p:spPr>
      </p:pic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F5BC7769-9AF0-EB20-D002-847B6B130C3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910804" y="1688062"/>
            <a:ext cx="2185369" cy="1894316"/>
          </a:xfrm>
          <a:prstGeom prst="rect">
            <a:avLst/>
          </a:prstGeom>
        </p:spPr>
      </p:pic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BC5B96D4-042F-C424-3F43-0F7FF92B03A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909367" y="3763419"/>
            <a:ext cx="2186806" cy="1406519"/>
          </a:xfrm>
          <a:prstGeom prst="rect">
            <a:avLst/>
          </a:prstGeom>
        </p:spPr>
      </p:pic>
      <p:pic>
        <p:nvPicPr>
          <p:cNvPr id="37" name="Рисунок 36">
            <a:extLst>
              <a:ext uri="{FF2B5EF4-FFF2-40B4-BE49-F238E27FC236}">
                <a16:creationId xmlns:a16="http://schemas.microsoft.com/office/drawing/2014/main" id="{FFFD6BA3-BDA1-9915-E86E-D811F1B4050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909367" y="5169938"/>
            <a:ext cx="2186806" cy="511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381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6555008-558A-4705-ADA6-A99A535D9A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7</a:t>
            </a:fld>
            <a:endParaRPr lang="ru-RU" dirty="0"/>
          </a:p>
        </p:txBody>
      </p: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F324A62E-A256-4354-8835-CFA3C09136B2}"/>
              </a:ext>
            </a:extLst>
          </p:cNvPr>
          <p:cNvGrpSpPr/>
          <p:nvPr/>
        </p:nvGrpSpPr>
        <p:grpSpPr>
          <a:xfrm>
            <a:off x="3167879" y="469293"/>
            <a:ext cx="8587435" cy="666000"/>
            <a:chOff x="1476753" y="3499669"/>
            <a:chExt cx="4619247" cy="666000"/>
          </a:xfrm>
        </p:grpSpPr>
        <p:sp>
          <p:nvSpPr>
            <p:cNvPr id="15" name="Прямоугольник 14">
              <a:extLst>
                <a:ext uri="{FF2B5EF4-FFF2-40B4-BE49-F238E27FC236}">
                  <a16:creationId xmlns:a16="http://schemas.microsoft.com/office/drawing/2014/main" id="{E589737A-BA23-46A0-A36B-BE16171D8E61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ALS Sector Bold" pitchFamily="2" charset="0"/>
                  <a:cs typeface="ALS Sector Bold" pitchFamily="2" charset="0"/>
                </a:rPr>
                <a:t>Создание и обучение модели машинного обучения.</a:t>
              </a:r>
            </a:p>
          </p:txBody>
        </p:sp>
        <p:sp>
          <p:nvSpPr>
            <p:cNvPr id="16" name="Прямоугольник 58">
              <a:extLst>
                <a:ext uri="{FF2B5EF4-FFF2-40B4-BE49-F238E27FC236}">
                  <a16:creationId xmlns:a16="http://schemas.microsoft.com/office/drawing/2014/main" id="{1C3517E3-F6E0-4F52-AEE5-DC80364E562C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17" name="Прямоугольник 58">
              <a:extLst>
                <a:ext uri="{FF2B5EF4-FFF2-40B4-BE49-F238E27FC236}">
                  <a16:creationId xmlns:a16="http://schemas.microsoft.com/office/drawing/2014/main" id="{CEC88DFA-D330-4EAE-893E-A44623A39FD6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sp>
        <p:nvSpPr>
          <p:cNvPr id="3" name="Текст 2">
            <a:extLst>
              <a:ext uri="{FF2B5EF4-FFF2-40B4-BE49-F238E27FC236}">
                <a16:creationId xmlns:a16="http://schemas.microsoft.com/office/drawing/2014/main" id="{FCE2DEB8-8B35-D65D-9C76-146E3D0DCC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313274" y="1409700"/>
            <a:ext cx="1878726" cy="5299606"/>
          </a:xfrm>
        </p:spPr>
        <p:txBody>
          <a:bodyPr>
            <a:noAutofit/>
          </a:bodyPr>
          <a:lstStyle/>
          <a:p>
            <a:pPr marL="76200" indent="0">
              <a:buNone/>
            </a:pPr>
            <a:r>
              <a:rPr lang="ru-RU" sz="800" dirty="0"/>
              <a:t>Попробуем алгоритмы машинного обучения, такие как:</a:t>
            </a:r>
          </a:p>
          <a:p>
            <a:pPr marL="76200" indent="0">
              <a:buNone/>
            </a:pPr>
            <a:r>
              <a:rPr lang="en-US" sz="800" dirty="0"/>
              <a:t>AdaBoost (Adaptive Boosting)</a:t>
            </a:r>
            <a:r>
              <a:rPr lang="ru-RU" sz="800" dirty="0"/>
              <a:t>.</a:t>
            </a:r>
          </a:p>
          <a:p>
            <a:pPr marL="76200" indent="0">
              <a:buNone/>
            </a:pPr>
            <a:r>
              <a:rPr lang="ru-RU" sz="800" dirty="0"/>
              <a:t>Модель адаптивного </a:t>
            </a:r>
            <a:r>
              <a:rPr lang="ru-RU" sz="800" dirty="0" err="1"/>
              <a:t>бустинга</a:t>
            </a:r>
            <a:r>
              <a:rPr lang="ru-RU" sz="800" dirty="0"/>
              <a:t> с оптимизированными </a:t>
            </a:r>
            <a:r>
              <a:rPr lang="ru-RU" sz="800" dirty="0" err="1"/>
              <a:t>гиперпараметрами</a:t>
            </a:r>
            <a:r>
              <a:rPr lang="ru-RU" sz="800" dirty="0"/>
              <a:t>.</a:t>
            </a:r>
          </a:p>
          <a:p>
            <a:pPr marL="76200" indent="0">
              <a:buNone/>
            </a:pPr>
            <a:r>
              <a:rPr lang="en-US" sz="800" dirty="0"/>
              <a:t>SVR (Support Vector Regression)</a:t>
            </a:r>
            <a:r>
              <a:rPr lang="ru-RU" sz="800" dirty="0"/>
              <a:t>.</a:t>
            </a:r>
          </a:p>
          <a:p>
            <a:pPr marL="76200" indent="0">
              <a:buNone/>
            </a:pPr>
            <a:r>
              <a:rPr lang="en-US" sz="800" dirty="0"/>
              <a:t>Support Vector Regression </a:t>
            </a:r>
            <a:r>
              <a:rPr lang="ru-RU" sz="800" dirty="0"/>
              <a:t>с оптимизированными </a:t>
            </a:r>
            <a:r>
              <a:rPr lang="ru-RU" sz="800" dirty="0" err="1"/>
              <a:t>гиперпараметрами</a:t>
            </a:r>
            <a:r>
              <a:rPr lang="ru-RU" sz="800" dirty="0"/>
              <a:t>.</a:t>
            </a:r>
          </a:p>
          <a:p>
            <a:pPr marL="76200" indent="0">
              <a:buNone/>
            </a:pPr>
            <a:r>
              <a:rPr lang="en-US" sz="800" dirty="0"/>
              <a:t>Neural Network (</a:t>
            </a:r>
            <a:r>
              <a:rPr lang="ru-RU" sz="800" dirty="0"/>
              <a:t>Нейронная сеть).</a:t>
            </a:r>
          </a:p>
          <a:p>
            <a:pPr marL="76200" indent="0">
              <a:buNone/>
            </a:pPr>
            <a:r>
              <a:rPr lang="ru-RU" sz="800" dirty="0"/>
              <a:t>Модель нейронной сети с оптимизированными </a:t>
            </a:r>
            <a:r>
              <a:rPr lang="ru-RU" sz="800" dirty="0" err="1"/>
              <a:t>гиперпараметрами</a:t>
            </a:r>
            <a:r>
              <a:rPr lang="ru-RU" sz="800" dirty="0"/>
              <a:t>.</a:t>
            </a:r>
          </a:p>
          <a:p>
            <a:pPr marL="76200" indent="0">
              <a:buNone/>
            </a:pPr>
            <a:r>
              <a:rPr lang="ru-RU" sz="800" dirty="0"/>
              <a:t>Создание </a:t>
            </a:r>
            <a:r>
              <a:rPr lang="ru-RU" sz="800" dirty="0" err="1"/>
              <a:t>Stacking</a:t>
            </a:r>
            <a:r>
              <a:rPr lang="ru-RU" sz="800" dirty="0"/>
              <a:t> ансамбля с </a:t>
            </a:r>
            <a:r>
              <a:rPr lang="ru-RU" sz="800" dirty="0" err="1"/>
              <a:t>с</a:t>
            </a:r>
            <a:r>
              <a:rPr lang="ru-RU" sz="800" dirty="0"/>
              <a:t> 6 базовыми моделями.</a:t>
            </a:r>
          </a:p>
          <a:p>
            <a:pPr marL="76200" indent="0">
              <a:buNone/>
            </a:pPr>
            <a:r>
              <a:rPr lang="ru-RU" sz="800" dirty="0"/>
              <a:t>Создание </a:t>
            </a:r>
            <a:r>
              <a:rPr lang="ru-RU" sz="800" dirty="0" err="1"/>
              <a:t>Stacking</a:t>
            </a:r>
            <a:r>
              <a:rPr lang="ru-RU" sz="800" dirty="0"/>
              <a:t> ансамбля из 6 моделей с лучшими </a:t>
            </a:r>
            <a:r>
              <a:rPr lang="ru-RU" sz="800" dirty="0" err="1"/>
              <a:t>гиперпараметрами</a:t>
            </a:r>
            <a:r>
              <a:rPr lang="ru-RU" sz="800" dirty="0"/>
              <a:t>.</a:t>
            </a:r>
          </a:p>
          <a:p>
            <a:pPr marL="76200" indent="0">
              <a:buNone/>
            </a:pPr>
            <a:r>
              <a:rPr lang="ru-RU" sz="800" dirty="0"/>
              <a:t>По итогу моей работы используются различные методы машинного обучения, каждый из которых предлагает свои преимущества и характеристики. Объединение их в </a:t>
            </a:r>
            <a:r>
              <a:rPr lang="ru-RU" sz="800" dirty="0" err="1"/>
              <a:t>Stacking</a:t>
            </a:r>
            <a:r>
              <a:rPr lang="ru-RU" sz="800" dirty="0"/>
              <a:t> ансамбль приводит к улучшению общей предсказательной силы и точности модели, что важно для прогнозирования конечных свойств новых композиционных материалов. Использование моделей с лучшими </a:t>
            </a:r>
            <a:r>
              <a:rPr lang="ru-RU" sz="800" dirty="0" err="1"/>
              <a:t>гиперпараметрами</a:t>
            </a:r>
            <a:r>
              <a:rPr lang="ru-RU" sz="800" dirty="0"/>
              <a:t>  повышают качество предсказаний и уменьшают переобучение, что особенно важно для прогнозирования конечных свойств новых композиционных материалов.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05A65FE-5394-EBFB-0785-9E3D9FAEEC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782" y="1688062"/>
            <a:ext cx="2747906" cy="1922129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8E96E67-3344-F369-0F71-6201E6C547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804" y="3796344"/>
            <a:ext cx="2753884" cy="2048023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3C39A9A9-AB3C-1C4A-29C1-9665592A7A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805" y="5845644"/>
            <a:ext cx="2757442" cy="58105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D8C2BA53-FADC-D216-BF3E-FC443E799B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61844" y="1688062"/>
            <a:ext cx="2516672" cy="1922129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80228649-4720-D6EE-B3EA-B38F8A2CC8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61844" y="3796344"/>
            <a:ext cx="2522781" cy="2048023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7313C7AA-5F1F-7BC9-3241-233F684576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61845" y="5844367"/>
            <a:ext cx="2516672" cy="617297"/>
          </a:xfrm>
          <a:prstGeom prst="rect">
            <a:avLst/>
          </a:prstGeom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1A8EFF17-3293-D8FD-0C36-73AD554D45F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39781" y="1688062"/>
            <a:ext cx="2009169" cy="1922129"/>
          </a:xfrm>
          <a:prstGeom prst="rect">
            <a:avLst/>
          </a:prstGeom>
        </p:spPr>
      </p:pic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B8DE3BAD-91FB-00EB-ED88-03319919F49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39781" y="3796344"/>
            <a:ext cx="2009169" cy="1582869"/>
          </a:xfrm>
          <a:prstGeom prst="rect">
            <a:avLst/>
          </a:prstGeom>
        </p:spPr>
      </p:pic>
      <p:pic>
        <p:nvPicPr>
          <p:cNvPr id="36" name="Рисунок 35">
            <a:extLst>
              <a:ext uri="{FF2B5EF4-FFF2-40B4-BE49-F238E27FC236}">
                <a16:creationId xmlns:a16="http://schemas.microsoft.com/office/drawing/2014/main" id="{A5E6CF5C-089D-1A04-C2CC-5A908B3EA1B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39781" y="5379213"/>
            <a:ext cx="2009169" cy="834465"/>
          </a:xfrm>
          <a:prstGeom prst="rect">
            <a:avLst/>
          </a:prstGeom>
        </p:spPr>
      </p:pic>
      <p:pic>
        <p:nvPicPr>
          <p:cNvPr id="39" name="Рисунок 38">
            <a:extLst>
              <a:ext uri="{FF2B5EF4-FFF2-40B4-BE49-F238E27FC236}">
                <a16:creationId xmlns:a16="http://schemas.microsoft.com/office/drawing/2014/main" id="{041E4B74-2D6C-7C5A-2489-6B8874411A0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304106" y="1688063"/>
            <a:ext cx="2009169" cy="1938918"/>
          </a:xfrm>
          <a:prstGeom prst="rect">
            <a:avLst/>
          </a:prstGeom>
        </p:spPr>
      </p:pic>
      <p:pic>
        <p:nvPicPr>
          <p:cNvPr id="41" name="Рисунок 40">
            <a:extLst>
              <a:ext uri="{FF2B5EF4-FFF2-40B4-BE49-F238E27FC236}">
                <a16:creationId xmlns:a16="http://schemas.microsoft.com/office/drawing/2014/main" id="{92FDA7B0-2D98-6E1B-A887-B60FF7DB184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304106" y="3626981"/>
            <a:ext cx="2009169" cy="699823"/>
          </a:xfrm>
          <a:prstGeom prst="rect">
            <a:avLst/>
          </a:prstGeom>
        </p:spPr>
      </p:pic>
      <p:pic>
        <p:nvPicPr>
          <p:cNvPr id="43" name="Рисунок 42">
            <a:extLst>
              <a:ext uri="{FF2B5EF4-FFF2-40B4-BE49-F238E27FC236}">
                <a16:creationId xmlns:a16="http://schemas.microsoft.com/office/drawing/2014/main" id="{2A26216E-355B-FD40-0FDE-ED5B245DCD7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304105" y="4584346"/>
            <a:ext cx="2009169" cy="1171182"/>
          </a:xfrm>
          <a:prstGeom prst="rect">
            <a:avLst/>
          </a:prstGeom>
        </p:spPr>
      </p:pic>
      <p:pic>
        <p:nvPicPr>
          <p:cNvPr id="45" name="Рисунок 44">
            <a:extLst>
              <a:ext uri="{FF2B5EF4-FFF2-40B4-BE49-F238E27FC236}">
                <a16:creationId xmlns:a16="http://schemas.microsoft.com/office/drawing/2014/main" id="{46F1D392-8F06-7F7C-3088-7F9FEBC6C2E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304105" y="5755528"/>
            <a:ext cx="2009169" cy="492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9435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36BD7408-43B6-4862-BD1A-5C98F187C8B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8</a:t>
            </a:fld>
            <a:endParaRPr lang="ru-RU" dirty="0"/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0C9DC557-5581-495D-BB23-B94ADFCDEF50}"/>
              </a:ext>
            </a:extLst>
          </p:cNvPr>
          <p:cNvGrpSpPr/>
          <p:nvPr/>
        </p:nvGrpSpPr>
        <p:grpSpPr>
          <a:xfrm>
            <a:off x="2983832" y="469293"/>
            <a:ext cx="8819888" cy="666000"/>
            <a:chOff x="1476753" y="3499669"/>
            <a:chExt cx="4619247" cy="666000"/>
          </a:xfrm>
        </p:grpSpPr>
        <p:sp>
          <p:nvSpPr>
            <p:cNvPr id="11" name="Прямоугольник 10">
              <a:extLst>
                <a:ext uri="{FF2B5EF4-FFF2-40B4-BE49-F238E27FC236}">
                  <a16:creationId xmlns:a16="http://schemas.microsoft.com/office/drawing/2014/main" id="{D70003C4-955E-467F-96F1-C68960CDA5F3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ALS Sector Bold" pitchFamily="2" charset="0"/>
                  <a:cs typeface="ALS Sector Bold" pitchFamily="2" charset="0"/>
                </a:rPr>
                <a:t>Выбор лучшей модели и определение оптимального соотношения матрица-наполнитель.</a:t>
              </a:r>
            </a:p>
          </p:txBody>
        </p:sp>
        <p:sp>
          <p:nvSpPr>
            <p:cNvPr id="12" name="Прямоугольник 58">
              <a:extLst>
                <a:ext uri="{FF2B5EF4-FFF2-40B4-BE49-F238E27FC236}">
                  <a16:creationId xmlns:a16="http://schemas.microsoft.com/office/drawing/2014/main" id="{286A3B8D-B315-48AD-9EFB-F044CE30BB70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13" name="Прямоугольник 58">
              <a:extLst>
                <a:ext uri="{FF2B5EF4-FFF2-40B4-BE49-F238E27FC236}">
                  <a16:creationId xmlns:a16="http://schemas.microsoft.com/office/drawing/2014/main" id="{DF012F52-6F76-4D9F-8DB5-627F1CB1104A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1760A0E-0158-907C-8FCD-F8278B5848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628" y="1781171"/>
            <a:ext cx="7057825" cy="3295658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5BB51F5E-5B27-E2C9-A78E-D528C78237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6700" y="1781171"/>
            <a:ext cx="4421672" cy="3295658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3AE4C582-2326-0815-042C-90A5C8BB9F60}"/>
              </a:ext>
            </a:extLst>
          </p:cNvPr>
          <p:cNvSpPr txBox="1"/>
          <p:nvPr/>
        </p:nvSpPr>
        <p:spPr>
          <a:xfrm>
            <a:off x="7496700" y="5582653"/>
            <a:ext cx="4421672" cy="811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0215" algn="just">
              <a:lnSpc>
                <a:spcPct val="150000"/>
              </a:lnSpc>
            </a:pPr>
            <a:r>
              <a:rPr lang="ru-RU" sz="800" dirty="0">
                <a:effectLst/>
                <a:latin typeface="+mn-lt"/>
                <a:ea typeface="Calibri" panose="020F0502020204030204" pitchFamily="34" charset="0"/>
              </a:rPr>
              <a:t>Сохраняю архитектуры и веса </a:t>
            </a:r>
            <a:r>
              <a:rPr lang="ru-RU" sz="800" dirty="0" err="1">
                <a:effectLst/>
                <a:latin typeface="+mn-lt"/>
                <a:ea typeface="Calibri" panose="020F0502020204030204" pitchFamily="34" charset="0"/>
              </a:rPr>
              <a:t>нейроных</a:t>
            </a:r>
            <a:r>
              <a:rPr lang="ru-RU" sz="800" dirty="0">
                <a:effectLst/>
                <a:latin typeface="+mn-lt"/>
                <a:ea typeface="Calibri" panose="020F0502020204030204" pitchFamily="34" charset="0"/>
              </a:rPr>
              <a:t> сетей для создания приложения с графическим интерфейсом на фреймворке </a:t>
            </a:r>
            <a:r>
              <a:rPr lang="en-US" sz="800" dirty="0">
                <a:effectLst/>
                <a:latin typeface="+mn-lt"/>
                <a:ea typeface="Calibri" panose="020F0502020204030204" pitchFamily="34" charset="0"/>
              </a:rPr>
              <a:t>Flask</a:t>
            </a:r>
            <a:r>
              <a:rPr lang="ru-RU" sz="800" dirty="0">
                <a:effectLst/>
                <a:latin typeface="+mn-lt"/>
                <a:ea typeface="Calibri" panose="020F0502020204030204" pitchFamily="34" charset="0"/>
              </a:rPr>
              <a:t>, которое будет выдавать прогноз соотношения «матрица-наполнитель». </a:t>
            </a:r>
            <a:r>
              <a:rPr lang="ru-RU" sz="8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И сохраняю </a:t>
            </a:r>
            <a:r>
              <a:rPr lang="en-US" sz="8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requirements</a:t>
            </a:r>
            <a:r>
              <a:rPr lang="ru-RU" sz="8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в формате </a:t>
            </a:r>
            <a:r>
              <a:rPr lang="en-US" sz="8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txt </a:t>
            </a:r>
            <a:r>
              <a:rPr lang="ru-RU" sz="8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где будут храниться версии библиотек переменой среды в которой мы производили работу.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F2E2DDD-B3AD-4DF7-D69A-594FE7249BEB}"/>
              </a:ext>
            </a:extLst>
          </p:cNvPr>
          <p:cNvSpPr txBox="1"/>
          <p:nvPr/>
        </p:nvSpPr>
        <p:spPr>
          <a:xfrm>
            <a:off x="273628" y="5309938"/>
            <a:ext cx="705782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sz="800" dirty="0">
                <a:latin typeface="+mn-lt"/>
              </a:rPr>
              <a:t>Для получения рекомендуемого соотношения матрица-наполнитель из данных моделей, исползаны обученные модели для предсказания оптимального значения. В данном случае, использую одну из моделей, обученных для прогнозирования модуля упругости при растяжении (y1) или прочности при растяжении (y2). Возьмем лучшую модель для прогнозирования модуля упругости при растяжении (y1) и найдем оптимальное соотношение матрица-наполнитель.</a:t>
            </a:r>
          </a:p>
          <a:p>
            <a:pPr algn="l"/>
            <a:r>
              <a:rPr lang="ru-RU" sz="800" dirty="0">
                <a:latin typeface="+mn-lt"/>
              </a:rPr>
              <a:t>Использую обученную модель для прогнозирования модуля упругости при растяжении (y1) с различными значениями соотношения матрица-наполнитель и нахожу оптимальное соотношение, при котором достигается максимальное значение модуля упругости. Таким образом, получил рекомендуемое соотношение матрица-наполнитель.</a:t>
            </a:r>
          </a:p>
          <a:p>
            <a:pPr algn="l"/>
            <a:endParaRPr lang="ru-RU" sz="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85067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36BD7408-43B6-4862-BD1A-5C98F187C8B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9</a:t>
            </a:fld>
            <a:endParaRPr lang="ru-RU" dirty="0"/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0C9DC557-5581-495D-BB23-B94ADFCDEF50}"/>
              </a:ext>
            </a:extLst>
          </p:cNvPr>
          <p:cNvGrpSpPr/>
          <p:nvPr/>
        </p:nvGrpSpPr>
        <p:grpSpPr>
          <a:xfrm>
            <a:off x="3167880" y="469293"/>
            <a:ext cx="8582976" cy="666000"/>
            <a:chOff x="1476753" y="3499669"/>
            <a:chExt cx="4619247" cy="666000"/>
          </a:xfrm>
        </p:grpSpPr>
        <p:sp>
          <p:nvSpPr>
            <p:cNvPr id="11" name="Прямоугольник 10">
              <a:extLst>
                <a:ext uri="{FF2B5EF4-FFF2-40B4-BE49-F238E27FC236}">
                  <a16:creationId xmlns:a16="http://schemas.microsoft.com/office/drawing/2014/main" id="{D70003C4-955E-467F-96F1-C68960CDA5F3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ALS Sector Bold" pitchFamily="2" charset="0"/>
                  <a:cs typeface="ALS Sector Bold" pitchFamily="2" charset="0"/>
                </a:rPr>
                <a:t>Приложение с графическим интерфейсом на фреймворке </a:t>
              </a:r>
              <a:r>
                <a:rPr lang="ru-RU" sz="2800" spc="180" dirty="0" err="1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ALS Sector Bold" pitchFamily="2" charset="0"/>
                  <a:cs typeface="ALS Sector Bold" pitchFamily="2" charset="0"/>
                </a:rPr>
                <a:t>Flask</a:t>
              </a:r>
              <a:r>
                <a:rPr lang="ru-RU" sz="28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ALS Sector Bold" pitchFamily="2" charset="0"/>
                  <a:cs typeface="ALS Sector Bold" pitchFamily="2" charset="0"/>
                </a:rPr>
                <a:t>, для прогноза соотношения «матрица-наполнитель».</a:t>
              </a:r>
            </a:p>
          </p:txBody>
        </p:sp>
        <p:sp>
          <p:nvSpPr>
            <p:cNvPr id="12" name="Прямоугольник 58">
              <a:extLst>
                <a:ext uri="{FF2B5EF4-FFF2-40B4-BE49-F238E27FC236}">
                  <a16:creationId xmlns:a16="http://schemas.microsoft.com/office/drawing/2014/main" id="{286A3B8D-B315-48AD-9EFB-F044CE30BB70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13" name="Прямоугольник 58">
              <a:extLst>
                <a:ext uri="{FF2B5EF4-FFF2-40B4-BE49-F238E27FC236}">
                  <a16:creationId xmlns:a16="http://schemas.microsoft.com/office/drawing/2014/main" id="{DF012F52-6F76-4D9F-8DB5-627F1CB1104A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974B436F-735A-05D3-ADDC-FB456713A4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628" y="3954432"/>
            <a:ext cx="3333876" cy="2134662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4B77D89C-7C68-9380-5389-6509B282F1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628" y="1546085"/>
            <a:ext cx="3333876" cy="2063390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EC810E1D-AF63-7F0C-9933-4143366F64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7879" y="1546085"/>
            <a:ext cx="3717056" cy="206339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59DACD4-5AD8-D98B-539C-A73543E630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5810" y="1546085"/>
            <a:ext cx="2348443" cy="2949288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819B304-11BB-FA54-5C00-EA6389762B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15810" y="4495373"/>
            <a:ext cx="2348443" cy="169511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C138A66-07C9-5645-152E-A3F4FABA3F9F}"/>
              </a:ext>
            </a:extLst>
          </p:cNvPr>
          <p:cNvSpPr txBox="1"/>
          <p:nvPr/>
        </p:nvSpPr>
        <p:spPr>
          <a:xfrm>
            <a:off x="3997879" y="4020267"/>
            <a:ext cx="3717056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sz="800" dirty="0">
                <a:latin typeface="+mn-lt"/>
              </a:rPr>
              <a:t>Приложение с графическим интерфейсом на фреймворке </a:t>
            </a:r>
            <a:r>
              <a:rPr lang="en-US" sz="800" dirty="0">
                <a:latin typeface="+mn-lt"/>
              </a:rPr>
              <a:t>Flask</a:t>
            </a:r>
            <a:r>
              <a:rPr lang="ru-RU" sz="800" dirty="0">
                <a:latin typeface="+mn-lt"/>
              </a:rPr>
              <a:t> позволяет решать задачу прогнозирования "Соотношение матрица-наполнитель". Для получения прогноза необходимо запустить app.py,  запуск RUN APP(shift+f10), в появившейся строке (  </a:t>
            </a:r>
            <a:r>
              <a:rPr lang="ru-RU" sz="800" dirty="0" err="1">
                <a:latin typeface="+mn-lt"/>
              </a:rPr>
              <a:t>Running</a:t>
            </a:r>
            <a:r>
              <a:rPr lang="ru-RU" sz="800" dirty="0">
                <a:latin typeface="+mn-lt"/>
              </a:rPr>
              <a:t> </a:t>
            </a:r>
            <a:r>
              <a:rPr lang="ru-RU" sz="800" dirty="0" err="1">
                <a:latin typeface="+mn-lt"/>
              </a:rPr>
              <a:t>on</a:t>
            </a:r>
            <a:r>
              <a:rPr lang="ru-RU" sz="800" dirty="0">
                <a:latin typeface="+mn-lt"/>
              </a:rPr>
              <a:t> http://127.0.0.1:5000/ (Press CTRL+C </a:t>
            </a:r>
            <a:r>
              <a:rPr lang="ru-RU" sz="800" dirty="0" err="1">
                <a:latin typeface="+mn-lt"/>
              </a:rPr>
              <a:t>to</a:t>
            </a:r>
            <a:r>
              <a:rPr lang="ru-RU" sz="800" dirty="0">
                <a:latin typeface="+mn-lt"/>
              </a:rPr>
              <a:t> </a:t>
            </a:r>
            <a:r>
              <a:rPr lang="ru-RU" sz="800" dirty="0" err="1">
                <a:latin typeface="+mn-lt"/>
              </a:rPr>
              <a:t>quit</a:t>
            </a:r>
            <a:r>
              <a:rPr lang="ru-RU" sz="800" dirty="0">
                <a:latin typeface="+mn-lt"/>
              </a:rPr>
              <a:t>)) - нажать на ссылку: http://127.0.0.1:5000/.  В новом открывшемся окне (сайте) ввести 12 входных параметров и нажать «Рассчитать".  в специальном разделе появится результаты в виде числа с плавающей точкой.</a:t>
            </a:r>
          </a:p>
          <a:p>
            <a:pPr algn="l"/>
            <a:r>
              <a:rPr lang="ru-RU" sz="800" dirty="0">
                <a:latin typeface="+mn-lt"/>
              </a:rPr>
              <a:t>В приложении </a:t>
            </a:r>
            <a:r>
              <a:rPr lang="en-US" sz="800" dirty="0">
                <a:latin typeface="+mn-lt"/>
              </a:rPr>
              <a:t>App.py </a:t>
            </a:r>
            <a:r>
              <a:rPr lang="ru-RU" sz="800" dirty="0">
                <a:latin typeface="+mn-lt"/>
              </a:rPr>
              <a:t>выполняется загрузка сохранённых архитектур и весов моделей создание моделей с загруженными весами, загрузка сохранённого </a:t>
            </a:r>
            <a:r>
              <a:rPr lang="ru-RU" sz="800" dirty="0" err="1">
                <a:latin typeface="+mn-lt"/>
              </a:rPr>
              <a:t>мастабировщика</a:t>
            </a:r>
            <a:r>
              <a:rPr lang="ru-RU" sz="800" dirty="0">
                <a:latin typeface="+mn-lt"/>
              </a:rPr>
              <a:t> из практической части работы по композитам, после ввода значений параметров в формы ввода вычисляется рекомендуемое соотношение матрица-наполнитель и выводятся полученные результаты.</a:t>
            </a:r>
          </a:p>
          <a:p>
            <a:pPr algn="l"/>
            <a:endParaRPr lang="ru-RU" sz="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197545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 dir="vert"/>
      </p:transition>
    </mc:Choice>
    <mc:Fallback>
      <p:transition spd="slow">
        <p:checker dir="vert"/>
      </p:transition>
    </mc:Fallback>
  </mc:AlternateContent>
</p:sld>
</file>

<file path=ppt/theme/theme1.xml><?xml version="1.0" encoding="utf-8"?>
<a:theme xmlns:a="http://schemas.openxmlformats.org/drawingml/2006/main" name="If,kjyVUNE_28012021">
  <a:themeElements>
    <a:clrScheme name="МГТУ10128">
      <a:dk1>
        <a:srgbClr val="000000"/>
      </a:dk1>
      <a:lt1>
        <a:srgbClr val="FFFFFF"/>
      </a:lt1>
      <a:dk2>
        <a:srgbClr val="062646"/>
      </a:dk2>
      <a:lt2>
        <a:srgbClr val="E3F0FD"/>
      </a:lt2>
      <a:accent1>
        <a:srgbClr val="0E5DAB"/>
      </a:accent1>
      <a:accent2>
        <a:srgbClr val="7BC6DF"/>
      </a:accent2>
      <a:accent3>
        <a:srgbClr val="F99D27"/>
      </a:accent3>
      <a:accent4>
        <a:srgbClr val="BDD7EE"/>
      </a:accent4>
      <a:accent5>
        <a:srgbClr val="FFC000"/>
      </a:accent5>
      <a:accent6>
        <a:srgbClr val="A5A5A5"/>
      </a:accent6>
      <a:hlink>
        <a:srgbClr val="1F75E2"/>
      </a:hlink>
      <a:folHlink>
        <a:srgbClr val="FA34DE"/>
      </a:folHlink>
    </a:clrScheme>
    <a:fontScheme name="Основная">
      <a:majorFont>
        <a:latin typeface="ALS Sector Bold"/>
        <a:ea typeface=""/>
        <a:cs typeface=""/>
      </a:majorFont>
      <a:minorFont>
        <a:latin typeface="ALS Sector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sz="2300" dirty="0">
            <a:latin typeface="+mn-lt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1149</TotalTime>
  <Words>1082</Words>
  <Application>Microsoft Office PowerPoint</Application>
  <PresentationFormat>Широкоэкранный</PresentationFormat>
  <Paragraphs>60</Paragraphs>
  <Slides>10</Slides>
  <Notes>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7" baseType="lpstr">
      <vt:lpstr>ALS Sector Regular</vt:lpstr>
      <vt:lpstr>Open Sans</vt:lpstr>
      <vt:lpstr>Noto Sans Symbols</vt:lpstr>
      <vt:lpstr>ALS Sector Bold</vt:lpstr>
      <vt:lpstr>Arial</vt:lpstr>
      <vt:lpstr>Times New Roman</vt:lpstr>
      <vt:lpstr>If,kjyVUNE_28012021</vt:lpstr>
      <vt:lpstr>ВЫПУСКНАЯ КВАЛИФИКАЦИОННАЯ РАБОТА по курсу  «Data Science»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Фомина Ольга</dc:creator>
  <cp:lastModifiedBy>Игорь Шахматов</cp:lastModifiedBy>
  <cp:revision>114</cp:revision>
  <dcterms:created xsi:type="dcterms:W3CDTF">2021-02-24T09:03:25Z</dcterms:created>
  <dcterms:modified xsi:type="dcterms:W3CDTF">2023-04-25T20:26:05Z</dcterms:modified>
</cp:coreProperties>
</file>